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62"/>
  </p:notesMasterIdLst>
  <p:sldIdLst>
    <p:sldId id="256" r:id="rId2"/>
    <p:sldId id="372" r:id="rId3"/>
    <p:sldId id="385" r:id="rId4"/>
    <p:sldId id="386" r:id="rId5"/>
    <p:sldId id="387" r:id="rId6"/>
    <p:sldId id="388" r:id="rId7"/>
    <p:sldId id="389" r:id="rId8"/>
    <p:sldId id="390" r:id="rId9"/>
    <p:sldId id="391" r:id="rId10"/>
    <p:sldId id="392" r:id="rId11"/>
    <p:sldId id="393" r:id="rId12"/>
    <p:sldId id="394" r:id="rId13"/>
    <p:sldId id="395" r:id="rId14"/>
    <p:sldId id="396" r:id="rId15"/>
    <p:sldId id="397" r:id="rId16"/>
    <p:sldId id="398" r:id="rId17"/>
    <p:sldId id="399" r:id="rId18"/>
    <p:sldId id="400" r:id="rId19"/>
    <p:sldId id="401" r:id="rId20"/>
    <p:sldId id="402" r:id="rId21"/>
    <p:sldId id="403" r:id="rId22"/>
    <p:sldId id="404" r:id="rId23"/>
    <p:sldId id="405" r:id="rId24"/>
    <p:sldId id="406" r:id="rId25"/>
    <p:sldId id="407" r:id="rId26"/>
    <p:sldId id="408" r:id="rId27"/>
    <p:sldId id="409" r:id="rId28"/>
    <p:sldId id="410" r:id="rId29"/>
    <p:sldId id="411" r:id="rId30"/>
    <p:sldId id="412" r:id="rId31"/>
    <p:sldId id="413" r:id="rId32"/>
    <p:sldId id="414" r:id="rId33"/>
    <p:sldId id="415" r:id="rId34"/>
    <p:sldId id="416" r:id="rId35"/>
    <p:sldId id="417" r:id="rId36"/>
    <p:sldId id="418" r:id="rId37"/>
    <p:sldId id="419" r:id="rId38"/>
    <p:sldId id="420" r:id="rId39"/>
    <p:sldId id="421" r:id="rId40"/>
    <p:sldId id="422" r:id="rId41"/>
    <p:sldId id="423" r:id="rId42"/>
    <p:sldId id="424" r:id="rId43"/>
    <p:sldId id="425" r:id="rId44"/>
    <p:sldId id="426" r:id="rId45"/>
    <p:sldId id="427" r:id="rId46"/>
    <p:sldId id="428" r:id="rId47"/>
    <p:sldId id="429" r:id="rId48"/>
    <p:sldId id="430" r:id="rId49"/>
    <p:sldId id="432" r:id="rId50"/>
    <p:sldId id="433" r:id="rId51"/>
    <p:sldId id="434" r:id="rId52"/>
    <p:sldId id="435" r:id="rId53"/>
    <p:sldId id="436" r:id="rId54"/>
    <p:sldId id="437" r:id="rId55"/>
    <p:sldId id="438" r:id="rId56"/>
    <p:sldId id="439" r:id="rId57"/>
    <p:sldId id="440" r:id="rId58"/>
    <p:sldId id="441" r:id="rId59"/>
    <p:sldId id="431" r:id="rId60"/>
    <p:sldId id="384" r:id="rId61"/>
  </p:sldIdLst>
  <p:sldSz cx="9144000" cy="6858000" type="screen4x3"/>
  <p:notesSz cx="6858000" cy="9144000"/>
  <p:custDataLst>
    <p:tags r:id="rId63"/>
  </p:custDataLst>
  <p:defaultTextStyle>
    <a:defPPr>
      <a:defRPr lang="en-US"/>
    </a:defPPr>
    <a:lvl1pPr algn="ctr" rtl="0" eaLnBrk="0" fontAlgn="base" hangingPunct="0">
      <a:spcBef>
        <a:spcPct val="50000"/>
      </a:spcBef>
      <a:spcAft>
        <a:spcPct val="0"/>
      </a:spcAft>
      <a:defRPr sz="2400" kern="1200">
        <a:solidFill>
          <a:srgbClr val="FFFF00"/>
        </a:solidFill>
        <a:latin typeface="Arial" charset="0"/>
        <a:ea typeface="+mn-ea"/>
        <a:cs typeface="+mn-cs"/>
      </a:defRPr>
    </a:lvl1pPr>
    <a:lvl2pPr marL="457200" algn="ctr" rtl="0" eaLnBrk="0" fontAlgn="base" hangingPunct="0">
      <a:spcBef>
        <a:spcPct val="50000"/>
      </a:spcBef>
      <a:spcAft>
        <a:spcPct val="0"/>
      </a:spcAft>
      <a:defRPr sz="2400" kern="1200">
        <a:solidFill>
          <a:srgbClr val="FFFF00"/>
        </a:solidFill>
        <a:latin typeface="Arial" charset="0"/>
        <a:ea typeface="+mn-ea"/>
        <a:cs typeface="+mn-cs"/>
      </a:defRPr>
    </a:lvl2pPr>
    <a:lvl3pPr marL="914400" algn="ctr" rtl="0" eaLnBrk="0" fontAlgn="base" hangingPunct="0">
      <a:spcBef>
        <a:spcPct val="50000"/>
      </a:spcBef>
      <a:spcAft>
        <a:spcPct val="0"/>
      </a:spcAft>
      <a:defRPr sz="2400" kern="1200">
        <a:solidFill>
          <a:srgbClr val="FFFF00"/>
        </a:solidFill>
        <a:latin typeface="Arial" charset="0"/>
        <a:ea typeface="+mn-ea"/>
        <a:cs typeface="+mn-cs"/>
      </a:defRPr>
    </a:lvl3pPr>
    <a:lvl4pPr marL="1371600" algn="ctr" rtl="0" eaLnBrk="0" fontAlgn="base" hangingPunct="0">
      <a:spcBef>
        <a:spcPct val="50000"/>
      </a:spcBef>
      <a:spcAft>
        <a:spcPct val="0"/>
      </a:spcAft>
      <a:defRPr sz="2400" kern="1200">
        <a:solidFill>
          <a:srgbClr val="FFFF00"/>
        </a:solidFill>
        <a:latin typeface="Arial" charset="0"/>
        <a:ea typeface="+mn-ea"/>
        <a:cs typeface="+mn-cs"/>
      </a:defRPr>
    </a:lvl4pPr>
    <a:lvl5pPr marL="1828800" algn="ctr" rtl="0" eaLnBrk="0" fontAlgn="base" hangingPunct="0">
      <a:spcBef>
        <a:spcPct val="50000"/>
      </a:spcBef>
      <a:spcAft>
        <a:spcPct val="0"/>
      </a:spcAft>
      <a:defRPr sz="2400" kern="1200">
        <a:solidFill>
          <a:srgbClr val="FFFF00"/>
        </a:solidFill>
        <a:latin typeface="Arial" charset="0"/>
        <a:ea typeface="+mn-ea"/>
        <a:cs typeface="+mn-cs"/>
      </a:defRPr>
    </a:lvl5pPr>
    <a:lvl6pPr marL="2286000" algn="l" defTabSz="914400" rtl="0" eaLnBrk="1" latinLnBrk="0" hangingPunct="1">
      <a:defRPr sz="2400" kern="1200">
        <a:solidFill>
          <a:srgbClr val="FFFF00"/>
        </a:solidFill>
        <a:latin typeface="Arial" charset="0"/>
        <a:ea typeface="+mn-ea"/>
        <a:cs typeface="+mn-cs"/>
      </a:defRPr>
    </a:lvl6pPr>
    <a:lvl7pPr marL="2743200" algn="l" defTabSz="914400" rtl="0" eaLnBrk="1" latinLnBrk="0" hangingPunct="1">
      <a:defRPr sz="2400" kern="1200">
        <a:solidFill>
          <a:srgbClr val="FFFF00"/>
        </a:solidFill>
        <a:latin typeface="Arial" charset="0"/>
        <a:ea typeface="+mn-ea"/>
        <a:cs typeface="+mn-cs"/>
      </a:defRPr>
    </a:lvl7pPr>
    <a:lvl8pPr marL="3200400" algn="l" defTabSz="914400" rtl="0" eaLnBrk="1" latinLnBrk="0" hangingPunct="1">
      <a:defRPr sz="2400" kern="1200">
        <a:solidFill>
          <a:srgbClr val="FFFF00"/>
        </a:solidFill>
        <a:latin typeface="Arial" charset="0"/>
        <a:ea typeface="+mn-ea"/>
        <a:cs typeface="+mn-cs"/>
      </a:defRPr>
    </a:lvl8pPr>
    <a:lvl9pPr marL="3657600" algn="l" defTabSz="914400" rtl="0" eaLnBrk="1" latinLnBrk="0" hangingPunct="1">
      <a:defRPr sz="2400" kern="1200">
        <a:solidFill>
          <a:srgbClr val="FFFF00"/>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FF99"/>
    <a:srgbClr val="003300"/>
    <a:srgbClr val="FF6600"/>
    <a:srgbClr val="663300"/>
    <a:srgbClr val="080808"/>
    <a:srgbClr val="CC00CC"/>
    <a:srgbClr val="660066"/>
    <a:srgbClr val="33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3" autoAdjust="0"/>
    <p:restoredTop sz="87478" autoAdjust="0"/>
  </p:normalViewPr>
  <p:slideViewPr>
    <p:cSldViewPr>
      <p:cViewPr varScale="1">
        <p:scale>
          <a:sx n="86" d="100"/>
          <a:sy n="86" d="100"/>
        </p:scale>
        <p:origin x="1248" y="72"/>
      </p:cViewPr>
      <p:guideLst>
        <p:guide orient="horz" pos="2160"/>
        <p:guide pos="2880"/>
      </p:guideLst>
    </p:cSldViewPr>
  </p:slideViewPr>
  <p:outlineViewPr>
    <p:cViewPr>
      <p:scale>
        <a:sx n="33" d="100"/>
        <a:sy n="33" d="100"/>
      </p:scale>
      <p:origin x="48" y="3005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gs" Target="tags/tag1.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b="1">
                <a:solidFill>
                  <a:srgbClr val="DC4900"/>
                </a:solidFill>
                <a:latin typeface="Arial" charset="0"/>
              </a:defRPr>
            </a:lvl1pPr>
          </a:lstStyle>
          <a:p>
            <a:pPr>
              <a:defRPr/>
            </a:pPr>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defRPr sz="1200" b="1">
                <a:solidFill>
                  <a:srgbClr val="DC4900"/>
                </a:solidFill>
                <a:latin typeface="Arial" charset="0"/>
              </a:defRPr>
            </a:lvl1pPr>
          </a:lstStyle>
          <a:p>
            <a:pPr>
              <a:defRPr/>
            </a:pPr>
            <a:endParaRPr lang="en-US"/>
          </a:p>
        </p:txBody>
      </p:sp>
      <p:sp>
        <p:nvSpPr>
          <p:cNvPr id="4608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spcBef>
                <a:spcPct val="0"/>
              </a:spcBef>
              <a:defRPr sz="1200" b="1">
                <a:solidFill>
                  <a:srgbClr val="DC4900"/>
                </a:solidFill>
                <a:latin typeface="Arial" charset="0"/>
              </a:defRPr>
            </a:lvl1pPr>
          </a:lstStyle>
          <a:p>
            <a:pPr>
              <a:defRPr/>
            </a:pPr>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spcBef>
                <a:spcPct val="0"/>
              </a:spcBef>
              <a:defRPr sz="1200" b="1">
                <a:solidFill>
                  <a:srgbClr val="DC4900"/>
                </a:solidFill>
              </a:defRPr>
            </a:lvl1pPr>
          </a:lstStyle>
          <a:p>
            <a:fld id="{3E092C82-A823-4EE2-A2AE-FA50496CEB1C}" type="slidenum">
              <a:rPr lang="ar-SA"/>
              <a:pPr/>
              <a:t>‹#›</a:t>
            </a:fld>
            <a:endParaRPr lang="en-US"/>
          </a:p>
        </p:txBody>
      </p:sp>
    </p:spTree>
    <p:extLst>
      <p:ext uri="{BB962C8B-B14F-4D97-AF65-F5344CB8AC3E}">
        <p14:creationId xmlns:p14="http://schemas.microsoft.com/office/powerpoint/2010/main" val="414763775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3"/>
            <a:ext cx="7848600" cy="1927225"/>
          </a:xfrm>
        </p:spPr>
        <p:txBody>
          <a:bodyPr anchor="b">
            <a:noAutofit/>
          </a:bodyPr>
          <a:lstStyle>
            <a:lvl1pPr>
              <a:defRPr sz="5400" cap="all" baseline="0">
                <a:latin typeface="+mn-lt"/>
              </a:defRPr>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15/9/2012</a:t>
            </a:r>
          </a:p>
        </p:txBody>
      </p:sp>
      <p:sp>
        <p:nvSpPr>
          <p:cNvPr id="5" name="Footer Placeholder 4"/>
          <p:cNvSpPr>
            <a:spLocks noGrp="1"/>
          </p:cNvSpPr>
          <p:nvPr>
            <p:ph type="ftr" sz="quarter" idx="11"/>
          </p:nvPr>
        </p:nvSpPr>
        <p:spPr/>
        <p:txBody>
          <a:bodyPr/>
          <a:lstStyle/>
          <a:p>
            <a:r>
              <a:rPr lang="en-US"/>
              <a:t>Introduction to Computers &amp; Applications</a:t>
            </a:r>
          </a:p>
        </p:txBody>
      </p:sp>
      <p:sp>
        <p:nvSpPr>
          <p:cNvPr id="6" name="Slide Number Placeholder 5"/>
          <p:cNvSpPr>
            <a:spLocks noGrp="1"/>
          </p:cNvSpPr>
          <p:nvPr>
            <p:ph type="sldNum" sz="quarter" idx="12"/>
          </p:nvPr>
        </p:nvSpPr>
        <p:spPr/>
        <p:txBody>
          <a:bodyPr/>
          <a:lstStyle/>
          <a:p>
            <a:fld id="{21C64BBB-500E-4E16-B6ED-B24C2577B26F}"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15/9/2012</a:t>
            </a:r>
          </a:p>
        </p:txBody>
      </p:sp>
      <p:sp>
        <p:nvSpPr>
          <p:cNvPr id="5" name="Footer Placeholder 4"/>
          <p:cNvSpPr>
            <a:spLocks noGrp="1"/>
          </p:cNvSpPr>
          <p:nvPr>
            <p:ph type="ftr" sz="quarter" idx="11"/>
          </p:nvPr>
        </p:nvSpPr>
        <p:spPr/>
        <p:txBody>
          <a:bodyPr/>
          <a:lstStyle/>
          <a:p>
            <a:r>
              <a:rPr lang="en-US"/>
              <a:t>Introduction to Computers &amp; Applications</a:t>
            </a:r>
          </a:p>
        </p:txBody>
      </p:sp>
      <p:sp>
        <p:nvSpPr>
          <p:cNvPr id="6" name="Slide Number Placeholder 5"/>
          <p:cNvSpPr>
            <a:spLocks noGrp="1"/>
          </p:cNvSpPr>
          <p:nvPr>
            <p:ph type="sldNum" sz="quarter" idx="12"/>
          </p:nvPr>
        </p:nvSpPr>
        <p:spPr/>
        <p:txBody>
          <a:bodyPr/>
          <a:lstStyle/>
          <a:p>
            <a:fld id="{21C64BBB-500E-4E16-B6ED-B24C2577B26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15/9/2012</a:t>
            </a:r>
          </a:p>
        </p:txBody>
      </p:sp>
      <p:sp>
        <p:nvSpPr>
          <p:cNvPr id="5" name="Footer Placeholder 4"/>
          <p:cNvSpPr>
            <a:spLocks noGrp="1"/>
          </p:cNvSpPr>
          <p:nvPr>
            <p:ph type="ftr" sz="quarter" idx="11"/>
          </p:nvPr>
        </p:nvSpPr>
        <p:spPr/>
        <p:txBody>
          <a:bodyPr/>
          <a:lstStyle/>
          <a:p>
            <a:r>
              <a:rPr lang="en-US"/>
              <a:t>Introduction to Computers &amp; Applications</a:t>
            </a:r>
          </a:p>
        </p:txBody>
      </p:sp>
      <p:sp>
        <p:nvSpPr>
          <p:cNvPr id="6" name="Slide Number Placeholder 5"/>
          <p:cNvSpPr>
            <a:spLocks noGrp="1"/>
          </p:cNvSpPr>
          <p:nvPr>
            <p:ph type="sldNum" sz="quarter" idx="12"/>
          </p:nvPr>
        </p:nvSpPr>
        <p:spPr/>
        <p:txBody>
          <a:bodyPr/>
          <a:lstStyle/>
          <a:p>
            <a:fld id="{21C64BBB-500E-4E16-B6ED-B24C2577B26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85800"/>
          </a:xfrm>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57200" y="1371600"/>
            <a:ext cx="82296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457200" y="0"/>
            <a:ext cx="1447800" cy="347472"/>
          </a:xfrm>
        </p:spPr>
        <p:txBody>
          <a:bodyPr/>
          <a:lstStyle/>
          <a:p>
            <a:r>
              <a:rPr lang="en-US"/>
              <a:t>15/9/2012</a:t>
            </a:r>
          </a:p>
        </p:txBody>
      </p:sp>
      <p:sp>
        <p:nvSpPr>
          <p:cNvPr id="5" name="Footer Placeholder 4"/>
          <p:cNvSpPr>
            <a:spLocks noGrp="1"/>
          </p:cNvSpPr>
          <p:nvPr>
            <p:ph type="ftr" sz="quarter" idx="11"/>
          </p:nvPr>
        </p:nvSpPr>
        <p:spPr>
          <a:xfrm>
            <a:off x="1964549" y="0"/>
            <a:ext cx="5655451" cy="347472"/>
          </a:xfrm>
        </p:spPr>
        <p:txBody>
          <a:bodyPr/>
          <a:lstStyle>
            <a:lvl1pPr>
              <a:defRPr b="1" i="1"/>
            </a:lvl1pPr>
          </a:lstStyle>
          <a:p>
            <a:r>
              <a:rPr lang="en-US"/>
              <a:t>Introduction to Computers &amp; Applications</a:t>
            </a:r>
            <a:endParaRPr lang="en-US" dirty="0"/>
          </a:p>
        </p:txBody>
      </p:sp>
      <p:sp>
        <p:nvSpPr>
          <p:cNvPr id="6" name="Slide Number Placeholder 5"/>
          <p:cNvSpPr>
            <a:spLocks noGrp="1"/>
          </p:cNvSpPr>
          <p:nvPr>
            <p:ph type="sldNum" sz="quarter" idx="12"/>
          </p:nvPr>
        </p:nvSpPr>
        <p:spPr/>
        <p:txBody>
          <a:bodyPr/>
          <a:lstStyle>
            <a:lvl1pPr algn="r">
              <a:defRPr/>
            </a:lvl1pPr>
          </a:lstStyle>
          <a:p>
            <a:fld id="{21C64BBB-500E-4E16-B6ED-B24C2577B26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1"/>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7"/>
            <a:ext cx="7772400" cy="1500187"/>
          </a:xfrm>
        </p:spPr>
        <p:txBody>
          <a:bodyPr anchor="t">
            <a:normAutofit/>
          </a:bodyPr>
          <a:lstStyle>
            <a:lvl1pPr marL="0" indent="0">
              <a:buNone/>
              <a:defRPr sz="2400">
                <a:solidFill>
                  <a:schemeClr val="tx2"/>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15/9/2012</a:t>
            </a:r>
          </a:p>
        </p:txBody>
      </p:sp>
      <p:sp>
        <p:nvSpPr>
          <p:cNvPr id="5" name="Footer Placeholder 4"/>
          <p:cNvSpPr>
            <a:spLocks noGrp="1"/>
          </p:cNvSpPr>
          <p:nvPr>
            <p:ph type="ftr" sz="quarter" idx="11"/>
          </p:nvPr>
        </p:nvSpPr>
        <p:spPr/>
        <p:txBody>
          <a:bodyPr/>
          <a:lstStyle/>
          <a:p>
            <a:r>
              <a:rPr lang="en-US"/>
              <a:t>Introduction to Computers &amp; Applications</a:t>
            </a:r>
          </a:p>
        </p:txBody>
      </p:sp>
      <p:sp>
        <p:nvSpPr>
          <p:cNvPr id="6" name="Slide Number Placeholder 5"/>
          <p:cNvSpPr>
            <a:spLocks noGrp="1"/>
          </p:cNvSpPr>
          <p:nvPr>
            <p:ph type="sldNum" sz="quarter" idx="12"/>
          </p:nvPr>
        </p:nvSpPr>
        <p:spPr/>
        <p:txBody>
          <a:bodyPr/>
          <a:lstStyle/>
          <a:p>
            <a:fld id="{21C64BBB-500E-4E16-B6ED-B24C2577B26F}"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15/9/2012</a:t>
            </a:r>
          </a:p>
        </p:txBody>
      </p:sp>
      <p:sp>
        <p:nvSpPr>
          <p:cNvPr id="6" name="Footer Placeholder 5"/>
          <p:cNvSpPr>
            <a:spLocks noGrp="1"/>
          </p:cNvSpPr>
          <p:nvPr>
            <p:ph type="ftr" sz="quarter" idx="11"/>
          </p:nvPr>
        </p:nvSpPr>
        <p:spPr/>
        <p:txBody>
          <a:bodyPr/>
          <a:lstStyle/>
          <a:p>
            <a:r>
              <a:rPr lang="en-US"/>
              <a:t>Introduction to Computers &amp; Applications</a:t>
            </a:r>
          </a:p>
        </p:txBody>
      </p:sp>
      <p:sp>
        <p:nvSpPr>
          <p:cNvPr id="7" name="Slide Number Placeholder 6"/>
          <p:cNvSpPr>
            <a:spLocks noGrp="1"/>
          </p:cNvSpPr>
          <p:nvPr>
            <p:ph type="sldNum" sz="quarter" idx="12"/>
          </p:nvPr>
        </p:nvSpPr>
        <p:spPr/>
        <p:txBody>
          <a:bodyPr/>
          <a:lstStyle/>
          <a:p>
            <a:fld id="{21C64BBB-500E-4E16-B6ED-B24C2577B26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15/9/2012</a:t>
            </a:r>
          </a:p>
        </p:txBody>
      </p:sp>
      <p:sp>
        <p:nvSpPr>
          <p:cNvPr id="8" name="Footer Placeholder 7"/>
          <p:cNvSpPr>
            <a:spLocks noGrp="1"/>
          </p:cNvSpPr>
          <p:nvPr>
            <p:ph type="ftr" sz="quarter" idx="11"/>
          </p:nvPr>
        </p:nvSpPr>
        <p:spPr/>
        <p:txBody>
          <a:bodyPr/>
          <a:lstStyle/>
          <a:p>
            <a:r>
              <a:rPr lang="en-US"/>
              <a:t>Introduction to Computers &amp; Applications</a:t>
            </a:r>
          </a:p>
        </p:txBody>
      </p:sp>
      <p:sp>
        <p:nvSpPr>
          <p:cNvPr id="9" name="Slide Number Placeholder 8"/>
          <p:cNvSpPr>
            <a:spLocks noGrp="1"/>
          </p:cNvSpPr>
          <p:nvPr>
            <p:ph type="sldNum" sz="quarter" idx="12"/>
          </p:nvPr>
        </p:nvSpPr>
        <p:spPr/>
        <p:txBody>
          <a:bodyPr/>
          <a:lstStyle/>
          <a:p>
            <a:fld id="{21C64BBB-500E-4E16-B6ED-B24C2577B26F}" type="slidenum">
              <a:rPr lang="en-US" smtClean="0"/>
              <a:t>‹#›</a:t>
            </a:fld>
            <a:endParaRPr lang="en-US"/>
          </a:p>
        </p:txBody>
      </p:sp>
      <p:cxnSp>
        <p:nvCxnSpPr>
          <p:cNvPr id="11" name="Straight Connector 10"/>
          <p:cNvCxnSpPr/>
          <p:nvPr/>
        </p:nvCxnSpPr>
        <p:spPr>
          <a:xfrm rot="5400000">
            <a:off x="2217817" y="4045823"/>
            <a:ext cx="4709160" cy="79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15/9/2012</a:t>
            </a:r>
          </a:p>
        </p:txBody>
      </p:sp>
      <p:sp>
        <p:nvSpPr>
          <p:cNvPr id="4" name="Footer Placeholder 3"/>
          <p:cNvSpPr>
            <a:spLocks noGrp="1"/>
          </p:cNvSpPr>
          <p:nvPr>
            <p:ph type="ftr" sz="quarter" idx="11"/>
          </p:nvPr>
        </p:nvSpPr>
        <p:spPr/>
        <p:txBody>
          <a:bodyPr/>
          <a:lstStyle/>
          <a:p>
            <a:r>
              <a:rPr lang="en-US"/>
              <a:t>Introduction to Computers &amp; Applications</a:t>
            </a:r>
          </a:p>
        </p:txBody>
      </p:sp>
      <p:sp>
        <p:nvSpPr>
          <p:cNvPr id="5" name="Slide Number Placeholder 4"/>
          <p:cNvSpPr>
            <a:spLocks noGrp="1"/>
          </p:cNvSpPr>
          <p:nvPr>
            <p:ph type="sldNum" sz="quarter" idx="12"/>
          </p:nvPr>
        </p:nvSpPr>
        <p:spPr/>
        <p:txBody>
          <a:bodyPr/>
          <a:lstStyle/>
          <a:p>
            <a:fld id="{21C64BBB-500E-4E16-B6ED-B24C2577B26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15/9/2012</a:t>
            </a:r>
          </a:p>
        </p:txBody>
      </p:sp>
      <p:sp>
        <p:nvSpPr>
          <p:cNvPr id="3" name="Footer Placeholder 2"/>
          <p:cNvSpPr>
            <a:spLocks noGrp="1"/>
          </p:cNvSpPr>
          <p:nvPr>
            <p:ph type="ftr" sz="quarter" idx="11"/>
          </p:nvPr>
        </p:nvSpPr>
        <p:spPr/>
        <p:txBody>
          <a:bodyPr/>
          <a:lstStyle/>
          <a:p>
            <a:r>
              <a:rPr lang="en-US"/>
              <a:t>Introduction to Computers &amp; Applications</a:t>
            </a:r>
          </a:p>
        </p:txBody>
      </p:sp>
      <p:sp>
        <p:nvSpPr>
          <p:cNvPr id="4" name="Slide Number Placeholder 3"/>
          <p:cNvSpPr>
            <a:spLocks noGrp="1"/>
          </p:cNvSpPr>
          <p:nvPr>
            <p:ph type="sldNum" sz="quarter" idx="12"/>
          </p:nvPr>
        </p:nvSpPr>
        <p:spPr/>
        <p:txBody>
          <a:bodyPr/>
          <a:lstStyle/>
          <a:p>
            <a:fld id="{21C64BBB-500E-4E16-B6ED-B24C2577B26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5"/>
            <a:ext cx="2139696" cy="4243615"/>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15/9/2012</a:t>
            </a:r>
          </a:p>
        </p:txBody>
      </p:sp>
      <p:sp>
        <p:nvSpPr>
          <p:cNvPr id="6" name="Footer Placeholder 5"/>
          <p:cNvSpPr>
            <a:spLocks noGrp="1"/>
          </p:cNvSpPr>
          <p:nvPr>
            <p:ph type="ftr" sz="quarter" idx="11"/>
          </p:nvPr>
        </p:nvSpPr>
        <p:spPr/>
        <p:txBody>
          <a:bodyPr/>
          <a:lstStyle/>
          <a:p>
            <a:r>
              <a:rPr lang="en-US"/>
              <a:t>Introduction to Computers &amp; Applications</a:t>
            </a:r>
          </a:p>
        </p:txBody>
      </p:sp>
      <p:sp>
        <p:nvSpPr>
          <p:cNvPr id="7" name="Slide Number Placeholder 6"/>
          <p:cNvSpPr>
            <a:spLocks noGrp="1"/>
          </p:cNvSpPr>
          <p:nvPr>
            <p:ph type="sldNum" sz="quarter" idx="12"/>
          </p:nvPr>
        </p:nvSpPr>
        <p:spPr/>
        <p:txBody>
          <a:bodyPr/>
          <a:lstStyle/>
          <a:p>
            <a:fld id="{21C64BBB-500E-4E16-B6ED-B24C2577B26F}" type="slidenum">
              <a:rPr lang="en-US" smtClean="0"/>
              <a:t>‹#›</a:t>
            </a:fld>
            <a:endParaRPr lang="en-US"/>
          </a:p>
        </p:txBody>
      </p:sp>
      <p:cxnSp>
        <p:nvCxnSpPr>
          <p:cNvPr id="9" name="Straight Connector 8"/>
          <p:cNvCxnSpPr/>
          <p:nvPr/>
        </p:nvCxnSpPr>
        <p:spPr>
          <a:xfrm rot="5400000">
            <a:off x="-13116" y="3580208"/>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2"/>
            <a:ext cx="5904391"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15/9/2012</a:t>
            </a:r>
          </a:p>
        </p:txBody>
      </p:sp>
      <p:sp>
        <p:nvSpPr>
          <p:cNvPr id="6" name="Footer Placeholder 5"/>
          <p:cNvSpPr>
            <a:spLocks noGrp="1"/>
          </p:cNvSpPr>
          <p:nvPr>
            <p:ph type="ftr" sz="quarter" idx="11"/>
          </p:nvPr>
        </p:nvSpPr>
        <p:spPr/>
        <p:txBody>
          <a:bodyPr/>
          <a:lstStyle/>
          <a:p>
            <a:r>
              <a:rPr lang="en-US"/>
              <a:t>Introduction to Computers &amp; Applications</a:t>
            </a:r>
          </a:p>
        </p:txBody>
      </p:sp>
      <p:sp>
        <p:nvSpPr>
          <p:cNvPr id="7" name="Slide Number Placeholder 6"/>
          <p:cNvSpPr>
            <a:spLocks noGrp="1"/>
          </p:cNvSpPr>
          <p:nvPr>
            <p:ph type="sldNum" sz="quarter" idx="12"/>
          </p:nvPr>
        </p:nvSpPr>
        <p:spPr/>
        <p:txBody>
          <a:bodyPr/>
          <a:lstStyle/>
          <a:p>
            <a:fld id="{21C64BBB-500E-4E16-B6ED-B24C2577B26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r>
              <a:rPr lang="en-US"/>
              <a:t>15/9/2012</a:t>
            </a:r>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r>
              <a:rPr lang="en-US"/>
              <a:t>Introduction to Computers &amp; Applications</a:t>
            </a:r>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21C64BBB-500E-4E16-B6ED-B24C2577B26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377" rtl="0" eaLnBrk="1" latinLnBrk="0" hangingPunct="1">
        <a:spcBef>
          <a:spcPct val="0"/>
        </a:spcBef>
        <a:buNone/>
        <a:defRPr sz="4000" b="0" i="0" u="none" kern="1200" spc="-100" baseline="0">
          <a:solidFill>
            <a:schemeClr val="tx2"/>
          </a:solidFill>
          <a:latin typeface="+mj-lt"/>
          <a:ea typeface="+mj-ea"/>
          <a:cs typeface="+mj-cs"/>
        </a:defRPr>
      </a:lvl1pPr>
    </p:titleStyle>
    <p:bodyStyle>
      <a:lvl1pPr marL="182875" indent="-182875" algn="l" defTabSz="914377"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189" indent="-182875" algn="l" defTabSz="914377"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02" indent="-182875" algn="l" defTabSz="914377"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15" indent="-182875" algn="l" defTabSz="914377"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690" indent="-137157" algn="l" defTabSz="914377"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566" indent="-182875" algn="l" defTabSz="914377"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41" indent="-182875" algn="l" defTabSz="914377"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17" indent="-182875" algn="l" defTabSz="914377"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192" indent="-182875" algn="l" defTabSz="914377"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4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5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228600" y="2133600"/>
            <a:ext cx="8686800" cy="1143000"/>
          </a:xfrm>
        </p:spPr>
        <p:txBody>
          <a:bodyPr/>
          <a:lstStyle/>
          <a:p>
            <a:pPr algn="ctr"/>
            <a:r>
              <a:rPr lang="en-US" sz="3200" b="1" dirty="0">
                <a:solidFill>
                  <a:srgbClr val="C00000"/>
                </a:solidFill>
                <a:effectLst>
                  <a:innerShdw blurRad="63500" dist="50800">
                    <a:prstClr val="black">
                      <a:alpha val="50000"/>
                    </a:prstClr>
                  </a:innerShdw>
                </a:effectLst>
              </a:rPr>
              <a:t>IT420: Selected Topics in IT</a:t>
            </a:r>
            <a:br>
              <a:rPr lang="en-US" sz="3200" b="1" dirty="0">
                <a:solidFill>
                  <a:srgbClr val="C00000"/>
                </a:solidFill>
                <a:effectLst>
                  <a:innerShdw blurRad="63500" dist="50800">
                    <a:prstClr val="black">
                      <a:alpha val="50000"/>
                    </a:prstClr>
                  </a:innerShdw>
                </a:effectLst>
              </a:rPr>
            </a:br>
            <a:r>
              <a:rPr lang="en-US" sz="3200" cap="none" dirty="0">
                <a:solidFill>
                  <a:srgbClr val="C00000"/>
                </a:solidFill>
                <a:effectLst>
                  <a:innerShdw blurRad="63500" dist="50800">
                    <a:prstClr val="black">
                      <a:alpha val="50000"/>
                    </a:prstClr>
                  </a:innerShdw>
                </a:effectLst>
              </a:rPr>
              <a:t>Mobile Application Development</a:t>
            </a:r>
          </a:p>
        </p:txBody>
      </p:sp>
      <p:sp>
        <p:nvSpPr>
          <p:cNvPr id="2051" name="Rectangle 3"/>
          <p:cNvSpPr>
            <a:spLocks noGrp="1" noChangeArrowheads="1"/>
          </p:cNvSpPr>
          <p:nvPr>
            <p:ph type="subTitle" idx="1"/>
          </p:nvPr>
        </p:nvSpPr>
        <p:spPr>
          <a:xfrm>
            <a:off x="990600" y="3886200"/>
            <a:ext cx="7315200" cy="1219200"/>
          </a:xfrm>
        </p:spPr>
        <p:txBody>
          <a:bodyPr/>
          <a:lstStyle/>
          <a:p>
            <a:pPr algn="ctr"/>
            <a:r>
              <a:rPr lang="en-US" sz="3200" dirty="0">
                <a:effectLst>
                  <a:outerShdw blurRad="38100" dist="38100" dir="2700000" algn="tl">
                    <a:srgbClr val="808080"/>
                  </a:outerShdw>
                </a:effectLst>
              </a:rPr>
              <a:t>Lecture 5: The User Interface</a:t>
            </a:r>
          </a:p>
          <a:p>
            <a:pPr algn="ctr"/>
            <a:endParaRPr lang="en-US" sz="3200" dirty="0">
              <a:effectLst>
                <a:outerShdw blurRad="38100" dist="38100" dir="2700000" algn="tl">
                  <a:srgbClr val="808080"/>
                </a:outerShdw>
              </a:effectLst>
            </a:endParaRPr>
          </a:p>
          <a:p>
            <a:pPr algn="ctr"/>
            <a:endParaRPr lang="en-US" sz="3200" dirty="0">
              <a:effectLst>
                <a:outerShdw blurRad="38100" dist="38100" dir="2700000" algn="tl">
                  <a:srgbClr val="808080"/>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Positioning views relative to other views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1447800"/>
            <a:ext cx="8077200" cy="4410075"/>
          </a:xfrm>
        </p:spPr>
      </p:pic>
    </p:spTree>
    <p:extLst>
      <p:ext uri="{BB962C8B-B14F-4D97-AF65-F5344CB8AC3E}">
        <p14:creationId xmlns:p14="http://schemas.microsoft.com/office/powerpoint/2010/main" val="4060513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66800" y="504825"/>
            <a:ext cx="6881212" cy="6158233"/>
          </a:xfrm>
          <a:prstGeom prst="rect">
            <a:avLst/>
          </a:prstGeom>
        </p:spPr>
      </p:pic>
    </p:spTree>
    <p:extLst>
      <p:ext uri="{BB962C8B-B14F-4D97-AF65-F5344CB8AC3E}">
        <p14:creationId xmlns:p14="http://schemas.microsoft.com/office/powerpoint/2010/main" val="2115455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Use margins to add distance between views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676400"/>
            <a:ext cx="8229600" cy="4096987"/>
          </a:xfrm>
        </p:spPr>
      </p:pic>
    </p:spTree>
    <p:extLst>
      <p:ext uri="{BB962C8B-B14F-4D97-AF65-F5344CB8AC3E}">
        <p14:creationId xmlns:p14="http://schemas.microsoft.com/office/powerpoint/2010/main" val="970482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Use margins to add distance between views</a:t>
            </a:r>
          </a:p>
        </p:txBody>
      </p:sp>
      <p:pic>
        <p:nvPicPr>
          <p:cNvPr id="4" name="Content Placeholder 3"/>
          <p:cNvPicPr>
            <a:picLocks noGrp="1" noChangeAspect="1"/>
          </p:cNvPicPr>
          <p:nvPr>
            <p:ph idx="1"/>
          </p:nvPr>
        </p:nvPicPr>
        <p:blipFill>
          <a:blip r:embed="rId2"/>
          <a:stretch>
            <a:fillRect/>
          </a:stretch>
        </p:blipFill>
        <p:spPr>
          <a:xfrm>
            <a:off x="544466" y="1600200"/>
            <a:ext cx="8055067" cy="2869043"/>
          </a:xfrm>
          <a:prstGeom prst="rect">
            <a:avLst/>
          </a:prstGeom>
        </p:spPr>
      </p:pic>
    </p:spTree>
    <p:extLst>
      <p:ext uri="{BB962C8B-B14F-4D97-AF65-F5344CB8AC3E}">
        <p14:creationId xmlns:p14="http://schemas.microsoft.com/office/powerpoint/2010/main" val="1712109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LinearLayout</a:t>
            </a:r>
            <a:r>
              <a:rPr lang="en-US" dirty="0"/>
              <a:t> </a:t>
            </a:r>
          </a:p>
        </p:txBody>
      </p:sp>
      <p:sp>
        <p:nvSpPr>
          <p:cNvPr id="3" name="Content Placeholder 2"/>
          <p:cNvSpPr>
            <a:spLocks noGrp="1"/>
          </p:cNvSpPr>
          <p:nvPr>
            <p:ph idx="1"/>
          </p:nvPr>
        </p:nvSpPr>
        <p:spPr/>
        <p:txBody>
          <a:bodyPr/>
          <a:lstStyle/>
          <a:p>
            <a:r>
              <a:rPr lang="en-US" dirty="0"/>
              <a:t>A linear layout displays its views next to each other, either vertically or horizontally. </a:t>
            </a:r>
          </a:p>
          <a:p>
            <a:r>
              <a:rPr lang="en-US" dirty="0"/>
              <a:t>If it’s vertically, the views are displayed in a single column. If it’s horizontally, the views are displayed in a single row.</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087" y="3429000"/>
            <a:ext cx="7743825" cy="1666875"/>
          </a:xfrm>
          <a:prstGeom prst="rect">
            <a:avLst/>
          </a:prstGeom>
        </p:spPr>
      </p:pic>
    </p:spTree>
    <p:extLst>
      <p:ext uri="{BB962C8B-B14F-4D97-AF65-F5344CB8AC3E}">
        <p14:creationId xmlns:p14="http://schemas.microsoft.com/office/powerpoint/2010/main" val="3305989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8150" y="685800"/>
            <a:ext cx="8229600" cy="3367493"/>
          </a:xfrm>
        </p:spPr>
      </p:pic>
    </p:spTree>
    <p:extLst>
      <p:ext uri="{BB962C8B-B14F-4D97-AF65-F5344CB8AC3E}">
        <p14:creationId xmlns:p14="http://schemas.microsoft.com/office/powerpoint/2010/main" val="28452437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Tweak your layouts appearance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6061" y="1371600"/>
            <a:ext cx="5111878" cy="5105400"/>
          </a:xfrm>
        </p:spPr>
      </p:pic>
    </p:spTree>
    <p:extLst>
      <p:ext uri="{BB962C8B-B14F-4D97-AF65-F5344CB8AC3E}">
        <p14:creationId xmlns:p14="http://schemas.microsoft.com/office/powerpoint/2010/main" val="29566714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Adding weight to one view</a:t>
            </a:r>
          </a:p>
        </p:txBody>
      </p:sp>
      <p:sp>
        <p:nvSpPr>
          <p:cNvPr id="3" name="Content Placeholder 2"/>
          <p:cNvSpPr>
            <a:spLocks noGrp="1"/>
          </p:cNvSpPr>
          <p:nvPr>
            <p:ph idx="1"/>
          </p:nvPr>
        </p:nvSpPr>
        <p:spPr/>
        <p:txBody>
          <a:bodyPr/>
          <a:lstStyle/>
          <a:p>
            <a:r>
              <a:rPr lang="en-US" dirty="0"/>
              <a:t>We need the Message editable text field to take up any extra space in the layout. </a:t>
            </a:r>
          </a:p>
          <a:p>
            <a:r>
              <a:rPr lang="en-US" dirty="0"/>
              <a:t>To do this, we’ll set its </a:t>
            </a:r>
            <a:r>
              <a:rPr lang="en-US" dirty="0" err="1"/>
              <a:t>layout_weight</a:t>
            </a:r>
            <a:r>
              <a:rPr lang="en-US" dirty="0"/>
              <a:t> attribute to 1.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50" y="2840321"/>
            <a:ext cx="7686675" cy="3789079"/>
          </a:xfrm>
          <a:prstGeom prst="rect">
            <a:avLst/>
          </a:prstGeom>
        </p:spPr>
      </p:pic>
    </p:spTree>
    <p:extLst>
      <p:ext uri="{BB962C8B-B14F-4D97-AF65-F5344CB8AC3E}">
        <p14:creationId xmlns:p14="http://schemas.microsoft.com/office/powerpoint/2010/main" val="12748876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Adding weight to multiple views</a:t>
            </a:r>
          </a:p>
        </p:txBody>
      </p:sp>
      <p:sp>
        <p:nvSpPr>
          <p:cNvPr id="3" name="Content Placeholder 2"/>
          <p:cNvSpPr>
            <a:spLocks noGrp="1"/>
          </p:cNvSpPr>
          <p:nvPr>
            <p:ph idx="1"/>
          </p:nvPr>
        </p:nvSpPr>
        <p:spPr>
          <a:xfrm>
            <a:off x="457200" y="1371600"/>
            <a:ext cx="4267200" cy="5105400"/>
          </a:xfrm>
        </p:spPr>
        <p:txBody>
          <a:bodyPr>
            <a:normAutofit/>
          </a:bodyPr>
          <a:lstStyle/>
          <a:p>
            <a:r>
              <a:rPr lang="en-US" sz="2000" dirty="0"/>
              <a:t>Suppose we gave the To text field a weight of 1, and the Message text field a weight of 2 like this:</a:t>
            </a:r>
          </a:p>
          <a:p>
            <a:endParaRPr lang="en-US" sz="2000" dirty="0"/>
          </a:p>
        </p:txBody>
      </p:sp>
      <p:pic>
        <p:nvPicPr>
          <p:cNvPr id="4" name="Picture 3"/>
          <p:cNvPicPr>
            <a:picLocks noChangeAspect="1"/>
          </p:cNvPicPr>
          <p:nvPr/>
        </p:nvPicPr>
        <p:blipFill>
          <a:blip r:embed="rId2"/>
          <a:stretch>
            <a:fillRect/>
          </a:stretch>
        </p:blipFill>
        <p:spPr>
          <a:xfrm>
            <a:off x="460639" y="2453291"/>
            <a:ext cx="4282811" cy="402370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1590675"/>
            <a:ext cx="3028950" cy="4886325"/>
          </a:xfrm>
          <a:prstGeom prst="rect">
            <a:avLst/>
          </a:prstGeom>
        </p:spPr>
      </p:pic>
    </p:spTree>
    <p:extLst>
      <p:ext uri="{BB962C8B-B14F-4D97-AF65-F5344CB8AC3E}">
        <p14:creationId xmlns:p14="http://schemas.microsoft.com/office/powerpoint/2010/main" val="13883043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Using </a:t>
            </a:r>
            <a:r>
              <a:rPr lang="en-US" dirty="0"/>
              <a:t>gravity</a:t>
            </a:r>
          </a:p>
        </p:txBody>
      </p:sp>
      <p:sp>
        <p:nvSpPr>
          <p:cNvPr id="3" name="Content Placeholder 2"/>
          <p:cNvSpPr>
            <a:spLocks noGrp="1"/>
          </p:cNvSpPr>
          <p:nvPr>
            <p:ph idx="1"/>
          </p:nvPr>
        </p:nvSpPr>
        <p:spPr>
          <a:xfrm>
            <a:off x="457200" y="1371600"/>
            <a:ext cx="4114800" cy="5105400"/>
          </a:xfrm>
        </p:spPr>
        <p:txBody>
          <a:bodyPr/>
          <a:lstStyle/>
          <a:p>
            <a:r>
              <a:rPr lang="en-US" dirty="0"/>
              <a:t>The </a:t>
            </a:r>
            <a:r>
              <a:rPr lang="en-US" dirty="0" err="1"/>
              <a:t>android:gravity</a:t>
            </a:r>
            <a:r>
              <a:rPr lang="en-US" dirty="0"/>
              <a:t> attribute lets you specify how you want to position the contents of a view inside the view</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3733800"/>
            <a:ext cx="6057900" cy="214312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800" y="1219200"/>
            <a:ext cx="2647950" cy="4267200"/>
          </a:xfrm>
          <a:prstGeom prst="rect">
            <a:avLst/>
          </a:prstGeom>
        </p:spPr>
      </p:pic>
    </p:spTree>
    <p:extLst>
      <p:ext uri="{BB962C8B-B14F-4D97-AF65-F5344CB8AC3E}">
        <p14:creationId xmlns:p14="http://schemas.microsoft.com/office/powerpoint/2010/main" val="2344512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Lecturer Details</a:t>
            </a:r>
          </a:p>
        </p:txBody>
      </p:sp>
      <p:sp>
        <p:nvSpPr>
          <p:cNvPr id="3" name="Content Placeholder 2"/>
          <p:cNvSpPr>
            <a:spLocks noGrp="1"/>
          </p:cNvSpPr>
          <p:nvPr>
            <p:ph idx="1"/>
          </p:nvPr>
        </p:nvSpPr>
        <p:spPr/>
        <p:txBody>
          <a:bodyPr/>
          <a:lstStyle/>
          <a:p>
            <a:r>
              <a:rPr lang="en-US" dirty="0"/>
              <a:t>Dr. </a:t>
            </a:r>
            <a:r>
              <a:rPr lang="en-US" dirty="0" err="1"/>
              <a:t>Walid</a:t>
            </a:r>
            <a:r>
              <a:rPr lang="en-US" dirty="0"/>
              <a:t> </a:t>
            </a:r>
            <a:r>
              <a:rPr lang="en-US" dirty="0" err="1"/>
              <a:t>Khedr</a:t>
            </a:r>
            <a:endParaRPr lang="en-US" dirty="0"/>
          </a:p>
          <a:p>
            <a:pPr lvl="1"/>
            <a:r>
              <a:rPr lang="en-US" dirty="0"/>
              <a:t>Email: khedrw@yahoo.com</a:t>
            </a:r>
          </a:p>
          <a:p>
            <a:pPr lvl="1"/>
            <a:r>
              <a:rPr lang="en-US" dirty="0"/>
              <a:t>Web: www.staff.zu.edu.eg/wkhedr</a:t>
            </a:r>
          </a:p>
          <a:p>
            <a:pPr lvl="1"/>
            <a:r>
              <a:rPr lang="en-US" dirty="0"/>
              <a:t>Department of Information Technology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Move the button to the right  with layout-gravity </a:t>
            </a:r>
          </a:p>
        </p:txBody>
      </p:sp>
      <p:sp>
        <p:nvSpPr>
          <p:cNvPr id="3" name="Content Placeholder 2"/>
          <p:cNvSpPr>
            <a:spLocks noGrp="1"/>
          </p:cNvSpPr>
          <p:nvPr>
            <p:ph idx="1"/>
          </p:nvPr>
        </p:nvSpPr>
        <p:spPr>
          <a:xfrm>
            <a:off x="457200" y="1371600"/>
            <a:ext cx="5257800" cy="5105400"/>
          </a:xfrm>
        </p:spPr>
        <p:txBody>
          <a:bodyPr/>
          <a:lstStyle/>
          <a:p>
            <a:r>
              <a:rPr lang="en-US" dirty="0"/>
              <a:t>The </a:t>
            </a:r>
            <a:r>
              <a:rPr lang="en-US" dirty="0" err="1"/>
              <a:t>android:layout_gravity</a:t>
            </a:r>
            <a:r>
              <a:rPr lang="en-US" dirty="0"/>
              <a:t> attribute lets you specify where you want a view in a linear layout to appear in its enclosing space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6450" y="1600200"/>
            <a:ext cx="2800350" cy="2324100"/>
          </a:xfrm>
          <a:prstGeom prst="rect">
            <a:avLst/>
          </a:prstGeom>
        </p:spPr>
      </p:pic>
      <p:pic>
        <p:nvPicPr>
          <p:cNvPr id="5" name="Picture 4"/>
          <p:cNvPicPr>
            <a:picLocks noChangeAspect="1"/>
          </p:cNvPicPr>
          <p:nvPr/>
        </p:nvPicPr>
        <p:blipFill>
          <a:blip r:embed="rId3"/>
          <a:stretch>
            <a:fillRect/>
          </a:stretch>
        </p:blipFill>
        <p:spPr>
          <a:xfrm>
            <a:off x="788241" y="3200400"/>
            <a:ext cx="4945809" cy="2499577"/>
          </a:xfrm>
          <a:prstGeom prst="rect">
            <a:avLst/>
          </a:prstGeom>
        </p:spPr>
      </p:pic>
    </p:spTree>
    <p:extLst>
      <p:ext uri="{BB962C8B-B14F-4D97-AF65-F5344CB8AC3E}">
        <p14:creationId xmlns:p14="http://schemas.microsoft.com/office/powerpoint/2010/main" val="36702781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GridLayout</a:t>
            </a:r>
            <a:r>
              <a:rPr lang="en-US" dirty="0"/>
              <a:t> </a:t>
            </a:r>
          </a:p>
        </p:txBody>
      </p:sp>
      <p:sp>
        <p:nvSpPr>
          <p:cNvPr id="3" name="Content Placeholder 2"/>
          <p:cNvSpPr>
            <a:spLocks noGrp="1"/>
          </p:cNvSpPr>
          <p:nvPr>
            <p:ph idx="1"/>
          </p:nvPr>
        </p:nvSpPr>
        <p:spPr/>
        <p:txBody>
          <a:bodyPr>
            <a:normAutofit/>
          </a:bodyPr>
          <a:lstStyle/>
          <a:p>
            <a:r>
              <a:rPr lang="en-US" sz="2000" dirty="0"/>
              <a:t>A grid layout splits the screen up into a grid of rows and columns, and allocates views to cells</a:t>
            </a:r>
          </a:p>
          <a:p>
            <a:r>
              <a:rPr lang="en-US" sz="2000" dirty="0"/>
              <a:t>If you plan on using a grid layout, make sure your app uses a minimum SDK of API 14.</a:t>
            </a:r>
          </a:p>
          <a:p>
            <a:endParaRPr lang="en-US" sz="2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2912" y="2438400"/>
            <a:ext cx="4186692" cy="202882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4467225"/>
            <a:ext cx="7172325" cy="1666875"/>
          </a:xfrm>
          <a:prstGeom prst="rect">
            <a:avLst/>
          </a:prstGeom>
        </p:spPr>
      </p:pic>
    </p:spTree>
    <p:extLst>
      <p:ext uri="{BB962C8B-B14F-4D97-AF65-F5344CB8AC3E}">
        <p14:creationId xmlns:p14="http://schemas.microsoft.com/office/powerpoint/2010/main" val="34277134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create a new grid layout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3353" y="1371600"/>
            <a:ext cx="5837293" cy="5105400"/>
          </a:xfrm>
        </p:spPr>
      </p:pic>
    </p:spTree>
    <p:extLst>
      <p:ext uri="{BB962C8B-B14F-4D97-AF65-F5344CB8AC3E}">
        <p14:creationId xmlns:p14="http://schemas.microsoft.com/office/powerpoint/2010/main" val="2565660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create a new grid layout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0610" y="1371600"/>
            <a:ext cx="8662780" cy="4580320"/>
          </a:xfrm>
        </p:spPr>
      </p:pic>
    </p:spTree>
    <p:extLst>
      <p:ext uri="{BB962C8B-B14F-4D97-AF65-F5344CB8AC3E}">
        <p14:creationId xmlns:p14="http://schemas.microsoft.com/office/powerpoint/2010/main" val="14669960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533400"/>
            <a:ext cx="8229600" cy="297431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2563" y="3276600"/>
            <a:ext cx="3420198" cy="243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3886200"/>
            <a:ext cx="5105400" cy="2408886"/>
          </a:xfrm>
          <a:prstGeom prst="rect">
            <a:avLst/>
          </a:prstGeom>
        </p:spPr>
      </p:pic>
    </p:spTree>
    <p:extLst>
      <p:ext uri="{BB962C8B-B14F-4D97-AF65-F5344CB8AC3E}">
        <p14:creationId xmlns:p14="http://schemas.microsoft.com/office/powerpoint/2010/main" val="2966305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19600" y="762000"/>
            <a:ext cx="4067175" cy="1676400"/>
          </a:xfrm>
        </p:spPr>
      </p:pic>
      <p:pic>
        <p:nvPicPr>
          <p:cNvPr id="7" name="Picture 6"/>
          <p:cNvPicPr>
            <a:picLocks noChangeAspect="1"/>
          </p:cNvPicPr>
          <p:nvPr/>
        </p:nvPicPr>
        <p:blipFill>
          <a:blip r:embed="rId3"/>
          <a:stretch>
            <a:fillRect/>
          </a:stretch>
        </p:blipFill>
        <p:spPr>
          <a:xfrm>
            <a:off x="838200" y="3200400"/>
            <a:ext cx="5753599" cy="1691787"/>
          </a:xfrm>
          <a:prstGeom prst="rect">
            <a:avLst/>
          </a:prstGeom>
        </p:spPr>
      </p:pic>
    </p:spTree>
    <p:extLst>
      <p:ext uri="{BB962C8B-B14F-4D97-AF65-F5344CB8AC3E}">
        <p14:creationId xmlns:p14="http://schemas.microsoft.com/office/powerpoint/2010/main" val="2091007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GUI Components </a:t>
            </a:r>
          </a:p>
        </p:txBody>
      </p:sp>
      <p:sp>
        <p:nvSpPr>
          <p:cNvPr id="3" name="Content Placeholder 2"/>
          <p:cNvSpPr>
            <a:spLocks noGrp="1"/>
          </p:cNvSpPr>
          <p:nvPr>
            <p:ph idx="1"/>
          </p:nvPr>
        </p:nvSpPr>
        <p:spPr/>
        <p:txBody>
          <a:bodyPr/>
          <a:lstStyle/>
          <a:p>
            <a:r>
              <a:rPr lang="en-US" dirty="0"/>
              <a:t>All layouts and GUI components are subclasses of the Android View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087" y="2157412"/>
            <a:ext cx="7743825" cy="3533775"/>
          </a:xfrm>
          <a:prstGeom prst="rect">
            <a:avLst/>
          </a:prstGeom>
        </p:spPr>
      </p:pic>
    </p:spTree>
    <p:extLst>
      <p:ext uri="{BB962C8B-B14F-4D97-AF65-F5344CB8AC3E}">
        <p14:creationId xmlns:p14="http://schemas.microsoft.com/office/powerpoint/2010/main" val="4416265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Layouts are a type of View called a </a:t>
            </a:r>
            <a:r>
              <a:rPr lang="en-US" dirty="0" err="1"/>
              <a:t>ViewGroup</a:t>
            </a:r>
            <a:r>
              <a:rPr lang="en-US" dirty="0"/>
              <a:t> </a:t>
            </a:r>
          </a:p>
        </p:txBody>
      </p:sp>
      <p:sp>
        <p:nvSpPr>
          <p:cNvPr id="3" name="Content Placeholder 2"/>
          <p:cNvSpPr>
            <a:spLocks noGrp="1"/>
          </p:cNvSpPr>
          <p:nvPr>
            <p:ph idx="1"/>
          </p:nvPr>
        </p:nvSpPr>
        <p:spPr/>
        <p:txBody>
          <a:bodyPr/>
          <a:lstStyle/>
          <a:p>
            <a:r>
              <a:rPr lang="en-US" dirty="0"/>
              <a:t>A layout is a type of view group, which is a special type of view that can contain other views.</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3358" y="2438400"/>
            <a:ext cx="5917283" cy="3276601"/>
          </a:xfrm>
          <a:prstGeom prst="rect">
            <a:avLst/>
          </a:prstGeom>
        </p:spPr>
      </p:pic>
    </p:spTree>
    <p:extLst>
      <p:ext uri="{BB962C8B-B14F-4D97-AF65-F5344CB8AC3E}">
        <p14:creationId xmlns:p14="http://schemas.microsoft.com/office/powerpoint/2010/main" val="40372747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and setting view properties </a:t>
            </a:r>
          </a:p>
        </p:txBody>
      </p:sp>
      <p:sp>
        <p:nvSpPr>
          <p:cNvPr id="3" name="Content Placeholder 2"/>
          <p:cNvSpPr>
            <a:spLocks noGrp="1"/>
          </p:cNvSpPr>
          <p:nvPr>
            <p:ph idx="1"/>
          </p:nvPr>
        </p:nvSpPr>
        <p:spPr/>
        <p:txBody>
          <a:bodyPr/>
          <a:lstStyle/>
          <a:p>
            <a:r>
              <a:rPr lang="en-US" dirty="0"/>
              <a:t>Each view is a Java object behind the scenes, and that means you can get and set its properties in your activity code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2348198"/>
            <a:ext cx="2286000" cy="4281202"/>
          </a:xfrm>
          <a:prstGeom prst="rect">
            <a:avLst/>
          </a:prstGeom>
        </p:spPr>
      </p:pic>
    </p:spTree>
    <p:extLst>
      <p:ext uri="{BB962C8B-B14F-4D97-AF65-F5344CB8AC3E}">
        <p14:creationId xmlns:p14="http://schemas.microsoft.com/office/powerpoint/2010/main" val="1733901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 layout is really a hierarchy of Views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295400"/>
            <a:ext cx="8105775" cy="280035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1699" y="4419600"/>
            <a:ext cx="4676775" cy="2238375"/>
          </a:xfrm>
          <a:prstGeom prst="rect">
            <a:avLst/>
          </a:prstGeom>
        </p:spPr>
      </p:pic>
    </p:spTree>
    <p:extLst>
      <p:ext uri="{BB962C8B-B14F-4D97-AF65-F5344CB8AC3E}">
        <p14:creationId xmlns:p14="http://schemas.microsoft.com/office/powerpoint/2010/main" val="16981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lstStyle/>
          <a:p>
            <a:r>
              <a:rPr lang="en-US" dirty="0"/>
              <a:t>A layout defines what a screen looks like, and you define it using XML. </a:t>
            </a:r>
          </a:p>
          <a:p>
            <a:r>
              <a:rPr lang="en-US" dirty="0"/>
              <a:t>Layouts usually contain GUI components such as buttons and text fields.</a:t>
            </a:r>
          </a:p>
          <a:p>
            <a:r>
              <a:rPr lang="en-US" dirty="0"/>
              <a:t>All the apps you’ve seen in the book so far have used relative </a:t>
            </a:r>
            <a:r>
              <a:rPr lang="en-US"/>
              <a:t>and linear layouts</a:t>
            </a:r>
            <a:r>
              <a:rPr lang="en-US" dirty="0"/>
              <a:t>.</a:t>
            </a:r>
          </a:p>
          <a:p>
            <a:r>
              <a:rPr lang="en-US" dirty="0"/>
              <a:t>We’re going to introduce some of the other layouts you’ll want to use in your apps, and also more of the GUI components you can use to make your app more interactive. </a:t>
            </a:r>
          </a:p>
          <a:p>
            <a:endParaRPr lang="en-US" dirty="0"/>
          </a:p>
        </p:txBody>
      </p:sp>
    </p:spTree>
    <p:extLst>
      <p:ext uri="{BB962C8B-B14F-4D97-AF65-F5344CB8AC3E}">
        <p14:creationId xmlns:p14="http://schemas.microsoft.com/office/powerpoint/2010/main" val="32727053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The most common GUI components</a:t>
            </a:r>
          </a:p>
        </p:txBody>
      </p:sp>
      <p:sp>
        <p:nvSpPr>
          <p:cNvPr id="3" name="Content Placeholder 2"/>
          <p:cNvSpPr>
            <a:spLocks noGrp="1"/>
          </p:cNvSpPr>
          <p:nvPr>
            <p:ph idx="1"/>
          </p:nvPr>
        </p:nvSpPr>
        <p:spPr/>
        <p:txBody>
          <a:bodyPr>
            <a:normAutofit lnSpcReduction="10000"/>
          </a:bodyPr>
          <a:lstStyle/>
          <a:p>
            <a:pPr marL="457200" indent="-457200">
              <a:buFont typeface="+mj-lt"/>
              <a:buAutoNum type="arabicPeriod"/>
            </a:pPr>
            <a:r>
              <a:rPr lang="en-US" dirty="0"/>
              <a:t>Text view</a:t>
            </a:r>
          </a:p>
          <a:p>
            <a:pPr marL="457200" indent="-457200">
              <a:buFont typeface="+mj-lt"/>
              <a:buAutoNum type="arabicPeriod"/>
            </a:pPr>
            <a:r>
              <a:rPr lang="en-US" dirty="0"/>
              <a:t>Edit Text</a:t>
            </a:r>
          </a:p>
          <a:p>
            <a:pPr marL="457200" indent="-457200">
              <a:buFont typeface="+mj-lt"/>
              <a:buAutoNum type="arabicPeriod"/>
            </a:pPr>
            <a:r>
              <a:rPr lang="en-US" dirty="0"/>
              <a:t>Button</a:t>
            </a:r>
          </a:p>
          <a:p>
            <a:pPr marL="457200" indent="-457200">
              <a:buFont typeface="+mj-lt"/>
              <a:buAutoNum type="arabicPeriod"/>
            </a:pPr>
            <a:r>
              <a:rPr lang="en-US" dirty="0"/>
              <a:t>Toggle button</a:t>
            </a:r>
          </a:p>
          <a:p>
            <a:pPr marL="457200" indent="-457200">
              <a:buFont typeface="+mj-lt"/>
              <a:buAutoNum type="arabicPeriod"/>
            </a:pPr>
            <a:r>
              <a:rPr lang="en-US" dirty="0"/>
              <a:t>Switch</a:t>
            </a:r>
          </a:p>
          <a:p>
            <a:pPr marL="457200" indent="-457200">
              <a:buFont typeface="+mj-lt"/>
              <a:buAutoNum type="arabicPeriod"/>
            </a:pPr>
            <a:r>
              <a:rPr lang="en-US" dirty="0"/>
              <a:t>Check boxes</a:t>
            </a:r>
          </a:p>
          <a:p>
            <a:pPr marL="457200" indent="-457200">
              <a:buFont typeface="+mj-lt"/>
              <a:buAutoNum type="arabicPeriod"/>
            </a:pPr>
            <a:r>
              <a:rPr lang="en-US" dirty="0"/>
              <a:t>Radio buttons</a:t>
            </a:r>
          </a:p>
          <a:p>
            <a:pPr marL="457200" indent="-457200">
              <a:buFont typeface="+mj-lt"/>
              <a:buAutoNum type="arabicPeriod"/>
            </a:pPr>
            <a:r>
              <a:rPr lang="en-US" dirty="0"/>
              <a:t>Spinner</a:t>
            </a:r>
          </a:p>
          <a:p>
            <a:pPr marL="457200" indent="-457200">
              <a:buFont typeface="+mj-lt"/>
              <a:buAutoNum type="arabicPeriod"/>
            </a:pPr>
            <a:r>
              <a:rPr lang="en-US" dirty="0"/>
              <a:t>Image views</a:t>
            </a:r>
          </a:p>
          <a:p>
            <a:pPr marL="457200" indent="-457200">
              <a:buFont typeface="+mj-lt"/>
              <a:buAutoNum type="arabicPeriod"/>
            </a:pPr>
            <a:r>
              <a:rPr lang="en-US" dirty="0"/>
              <a:t>Image Button</a:t>
            </a:r>
          </a:p>
          <a:p>
            <a:pPr marL="457200" indent="-457200">
              <a:buFont typeface="+mj-lt"/>
              <a:buAutoNum type="arabicPeriod"/>
            </a:pPr>
            <a:r>
              <a:rPr lang="en-US" dirty="0"/>
              <a:t>Scroll views</a:t>
            </a:r>
          </a:p>
          <a:p>
            <a:pPr marL="457200" indent="-457200">
              <a:buFont typeface="+mj-lt"/>
              <a:buAutoNum type="arabicPeriod"/>
            </a:pPr>
            <a:r>
              <a:rPr lang="en-US" dirty="0"/>
              <a:t>Toasts</a:t>
            </a:r>
          </a:p>
        </p:txBody>
      </p:sp>
    </p:spTree>
    <p:extLst>
      <p:ext uri="{BB962C8B-B14F-4D97-AF65-F5344CB8AC3E}">
        <p14:creationId xmlns:p14="http://schemas.microsoft.com/office/powerpoint/2010/main" val="16014957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Text view</a:t>
            </a:r>
          </a:p>
        </p:txBody>
      </p:sp>
      <p:pic>
        <p:nvPicPr>
          <p:cNvPr id="4" name="Content Placeholder 3"/>
          <p:cNvPicPr>
            <a:picLocks noGrp="1" noChangeAspect="1"/>
          </p:cNvPicPr>
          <p:nvPr>
            <p:ph idx="1"/>
          </p:nvPr>
        </p:nvPicPr>
        <p:blipFill>
          <a:blip r:embed="rId2"/>
          <a:stretch>
            <a:fillRect/>
          </a:stretch>
        </p:blipFill>
        <p:spPr>
          <a:xfrm>
            <a:off x="457200" y="1371600"/>
            <a:ext cx="4298052" cy="1486029"/>
          </a:xfrm>
          <a:prstGeom prst="rect">
            <a:avLst/>
          </a:prstGeom>
        </p:spPr>
      </p:pic>
      <p:pic>
        <p:nvPicPr>
          <p:cNvPr id="5" name="Picture 4"/>
          <p:cNvPicPr>
            <a:picLocks noChangeAspect="1"/>
          </p:cNvPicPr>
          <p:nvPr/>
        </p:nvPicPr>
        <p:blipFill>
          <a:blip r:embed="rId3"/>
          <a:stretch>
            <a:fillRect/>
          </a:stretch>
        </p:blipFill>
        <p:spPr>
          <a:xfrm>
            <a:off x="5486400" y="1943149"/>
            <a:ext cx="2537680" cy="342930"/>
          </a:xfrm>
          <a:prstGeom prst="rect">
            <a:avLst/>
          </a:prstGeom>
        </p:spPr>
      </p:pic>
      <p:pic>
        <p:nvPicPr>
          <p:cNvPr id="6" name="Picture 5"/>
          <p:cNvPicPr>
            <a:picLocks noChangeAspect="1"/>
          </p:cNvPicPr>
          <p:nvPr/>
        </p:nvPicPr>
        <p:blipFill>
          <a:blip r:embed="rId4"/>
          <a:stretch>
            <a:fillRect/>
          </a:stretch>
        </p:blipFill>
        <p:spPr>
          <a:xfrm>
            <a:off x="1051205" y="3733800"/>
            <a:ext cx="6980064" cy="638177"/>
          </a:xfrm>
          <a:prstGeom prst="rect">
            <a:avLst/>
          </a:prstGeom>
        </p:spPr>
      </p:pic>
    </p:spTree>
    <p:extLst>
      <p:ext uri="{BB962C8B-B14F-4D97-AF65-F5344CB8AC3E}">
        <p14:creationId xmlns:p14="http://schemas.microsoft.com/office/powerpoint/2010/main" val="218640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Edit Text</a:t>
            </a:r>
          </a:p>
        </p:txBody>
      </p:sp>
      <p:pic>
        <p:nvPicPr>
          <p:cNvPr id="4" name="Content Placeholder 3"/>
          <p:cNvPicPr>
            <a:picLocks noGrp="1" noChangeAspect="1"/>
          </p:cNvPicPr>
          <p:nvPr>
            <p:ph idx="1"/>
          </p:nvPr>
        </p:nvPicPr>
        <p:blipFill>
          <a:blip r:embed="rId2"/>
          <a:stretch>
            <a:fillRect/>
          </a:stretch>
        </p:blipFill>
        <p:spPr>
          <a:xfrm>
            <a:off x="473015" y="1447800"/>
            <a:ext cx="4336156" cy="1463167"/>
          </a:xfrm>
          <a:prstGeom prst="rect">
            <a:avLst/>
          </a:prstGeom>
        </p:spPr>
      </p:pic>
      <p:pic>
        <p:nvPicPr>
          <p:cNvPr id="5" name="Picture 4"/>
          <p:cNvPicPr>
            <a:picLocks noChangeAspect="1"/>
          </p:cNvPicPr>
          <p:nvPr/>
        </p:nvPicPr>
        <p:blipFill>
          <a:blip r:embed="rId3"/>
          <a:stretch>
            <a:fillRect/>
          </a:stretch>
        </p:blipFill>
        <p:spPr>
          <a:xfrm>
            <a:off x="5257799" y="2030780"/>
            <a:ext cx="3135741" cy="331420"/>
          </a:xfrm>
          <a:prstGeom prst="rect">
            <a:avLst/>
          </a:prstGeom>
        </p:spPr>
      </p:pic>
      <p:pic>
        <p:nvPicPr>
          <p:cNvPr id="6" name="Picture 5"/>
          <p:cNvPicPr>
            <a:picLocks noChangeAspect="1"/>
          </p:cNvPicPr>
          <p:nvPr/>
        </p:nvPicPr>
        <p:blipFill>
          <a:blip r:embed="rId4"/>
          <a:stretch>
            <a:fillRect/>
          </a:stretch>
        </p:blipFill>
        <p:spPr>
          <a:xfrm>
            <a:off x="1066800" y="3048000"/>
            <a:ext cx="7002304" cy="2209800"/>
          </a:xfrm>
          <a:prstGeom prst="rect">
            <a:avLst/>
          </a:prstGeom>
        </p:spPr>
      </p:pic>
      <p:pic>
        <p:nvPicPr>
          <p:cNvPr id="7" name="Picture 6"/>
          <p:cNvPicPr>
            <a:picLocks noChangeAspect="1"/>
          </p:cNvPicPr>
          <p:nvPr/>
        </p:nvPicPr>
        <p:blipFill>
          <a:blip r:embed="rId5"/>
          <a:stretch>
            <a:fillRect/>
          </a:stretch>
        </p:blipFill>
        <p:spPr>
          <a:xfrm>
            <a:off x="1313930" y="5562600"/>
            <a:ext cx="6508044" cy="586791"/>
          </a:xfrm>
          <a:prstGeom prst="rect">
            <a:avLst/>
          </a:prstGeom>
        </p:spPr>
      </p:pic>
    </p:spTree>
    <p:extLst>
      <p:ext uri="{BB962C8B-B14F-4D97-AF65-F5344CB8AC3E}">
        <p14:creationId xmlns:p14="http://schemas.microsoft.com/office/powerpoint/2010/main" val="34401699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Button</a:t>
            </a:r>
          </a:p>
        </p:txBody>
      </p:sp>
      <p:pic>
        <p:nvPicPr>
          <p:cNvPr id="4" name="Content Placeholder 3"/>
          <p:cNvPicPr>
            <a:picLocks noGrp="1" noChangeAspect="1"/>
          </p:cNvPicPr>
          <p:nvPr>
            <p:ph idx="1"/>
          </p:nvPr>
        </p:nvPicPr>
        <p:blipFill>
          <a:blip r:embed="rId2"/>
          <a:stretch>
            <a:fillRect/>
          </a:stretch>
        </p:blipFill>
        <p:spPr>
          <a:xfrm>
            <a:off x="457201" y="1447800"/>
            <a:ext cx="4648200" cy="1522548"/>
          </a:xfrm>
          <a:prstGeom prst="rect">
            <a:avLst/>
          </a:prstGeom>
        </p:spPr>
      </p:pic>
      <p:pic>
        <p:nvPicPr>
          <p:cNvPr id="5" name="Picture 4"/>
          <p:cNvPicPr>
            <a:picLocks noChangeAspect="1"/>
          </p:cNvPicPr>
          <p:nvPr/>
        </p:nvPicPr>
        <p:blipFill>
          <a:blip r:embed="rId3"/>
          <a:stretch>
            <a:fillRect/>
          </a:stretch>
        </p:blipFill>
        <p:spPr>
          <a:xfrm>
            <a:off x="2362200" y="3123474"/>
            <a:ext cx="4591534" cy="381000"/>
          </a:xfrm>
          <a:prstGeom prst="rect">
            <a:avLst/>
          </a:prstGeom>
        </p:spPr>
      </p:pic>
      <p:pic>
        <p:nvPicPr>
          <p:cNvPr id="6" name="Picture 5"/>
          <p:cNvPicPr>
            <a:picLocks noChangeAspect="1"/>
          </p:cNvPicPr>
          <p:nvPr/>
        </p:nvPicPr>
        <p:blipFill>
          <a:blip r:embed="rId4"/>
          <a:stretch>
            <a:fillRect/>
          </a:stretch>
        </p:blipFill>
        <p:spPr>
          <a:xfrm>
            <a:off x="1512582" y="3504474"/>
            <a:ext cx="5441152" cy="3299746"/>
          </a:xfrm>
          <a:prstGeom prst="rect">
            <a:avLst/>
          </a:prstGeom>
        </p:spPr>
      </p:pic>
    </p:spTree>
    <p:extLst>
      <p:ext uri="{BB962C8B-B14F-4D97-AF65-F5344CB8AC3E}">
        <p14:creationId xmlns:p14="http://schemas.microsoft.com/office/powerpoint/2010/main" val="27982359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Toggle button</a:t>
            </a:r>
          </a:p>
        </p:txBody>
      </p:sp>
      <p:pic>
        <p:nvPicPr>
          <p:cNvPr id="4" name="Content Placeholder 3"/>
          <p:cNvPicPr>
            <a:picLocks noGrp="1" noChangeAspect="1"/>
          </p:cNvPicPr>
          <p:nvPr>
            <p:ph idx="1"/>
          </p:nvPr>
        </p:nvPicPr>
        <p:blipFill>
          <a:blip r:embed="rId2"/>
          <a:stretch>
            <a:fillRect/>
          </a:stretch>
        </p:blipFill>
        <p:spPr>
          <a:xfrm>
            <a:off x="416636" y="1219200"/>
            <a:ext cx="5677392" cy="1165961"/>
          </a:xfrm>
          <a:prstGeom prst="rect">
            <a:avLst/>
          </a:prstGeom>
        </p:spPr>
      </p:pic>
      <p:pic>
        <p:nvPicPr>
          <p:cNvPr id="6" name="Picture 5"/>
          <p:cNvPicPr>
            <a:picLocks noChangeAspect="1"/>
          </p:cNvPicPr>
          <p:nvPr/>
        </p:nvPicPr>
        <p:blipFill>
          <a:blip r:embed="rId3"/>
          <a:stretch>
            <a:fillRect/>
          </a:stretch>
        </p:blipFill>
        <p:spPr>
          <a:xfrm>
            <a:off x="109863" y="3732246"/>
            <a:ext cx="6290938" cy="2669991"/>
          </a:xfrm>
          <a:prstGeom prst="rect">
            <a:avLst/>
          </a:prstGeom>
        </p:spPr>
      </p:pic>
      <p:pic>
        <p:nvPicPr>
          <p:cNvPr id="5" name="Picture 4"/>
          <p:cNvPicPr>
            <a:picLocks noChangeAspect="1"/>
          </p:cNvPicPr>
          <p:nvPr/>
        </p:nvPicPr>
        <p:blipFill>
          <a:blip r:embed="rId4"/>
          <a:stretch>
            <a:fillRect/>
          </a:stretch>
        </p:blipFill>
        <p:spPr>
          <a:xfrm>
            <a:off x="4565100" y="2514600"/>
            <a:ext cx="4419190" cy="1752600"/>
          </a:xfrm>
          <a:prstGeom prst="rect">
            <a:avLst/>
          </a:prstGeom>
        </p:spPr>
      </p:pic>
    </p:spTree>
    <p:extLst>
      <p:ext uri="{BB962C8B-B14F-4D97-AF65-F5344CB8AC3E}">
        <p14:creationId xmlns:p14="http://schemas.microsoft.com/office/powerpoint/2010/main" val="10575691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Switch</a:t>
            </a:r>
          </a:p>
        </p:txBody>
      </p:sp>
      <p:pic>
        <p:nvPicPr>
          <p:cNvPr id="4" name="Content Placeholder 3"/>
          <p:cNvPicPr>
            <a:picLocks noGrp="1" noChangeAspect="1"/>
          </p:cNvPicPr>
          <p:nvPr>
            <p:ph idx="1"/>
          </p:nvPr>
        </p:nvPicPr>
        <p:blipFill>
          <a:blip r:embed="rId2"/>
          <a:stretch>
            <a:fillRect/>
          </a:stretch>
        </p:blipFill>
        <p:spPr>
          <a:xfrm>
            <a:off x="1156607" y="1295400"/>
            <a:ext cx="6830785" cy="1524000"/>
          </a:xfrm>
          <a:prstGeom prst="rect">
            <a:avLst/>
          </a:prstGeom>
        </p:spPr>
      </p:pic>
      <p:pic>
        <p:nvPicPr>
          <p:cNvPr id="5" name="Picture 4"/>
          <p:cNvPicPr>
            <a:picLocks noChangeAspect="1"/>
          </p:cNvPicPr>
          <p:nvPr/>
        </p:nvPicPr>
        <p:blipFill>
          <a:blip r:embed="rId3"/>
          <a:stretch>
            <a:fillRect/>
          </a:stretch>
        </p:blipFill>
        <p:spPr>
          <a:xfrm>
            <a:off x="434195" y="2790644"/>
            <a:ext cx="4821609" cy="1933755"/>
          </a:xfrm>
          <a:prstGeom prst="rect">
            <a:avLst/>
          </a:prstGeom>
        </p:spPr>
      </p:pic>
      <p:pic>
        <p:nvPicPr>
          <p:cNvPr id="6" name="Picture 5"/>
          <p:cNvPicPr>
            <a:picLocks noChangeAspect="1"/>
          </p:cNvPicPr>
          <p:nvPr/>
        </p:nvPicPr>
        <p:blipFill>
          <a:blip r:embed="rId4"/>
          <a:stretch>
            <a:fillRect/>
          </a:stretch>
        </p:blipFill>
        <p:spPr>
          <a:xfrm>
            <a:off x="4876800" y="4114800"/>
            <a:ext cx="4038600" cy="2375647"/>
          </a:xfrm>
          <a:prstGeom prst="rect">
            <a:avLst/>
          </a:prstGeom>
        </p:spPr>
      </p:pic>
    </p:spTree>
    <p:extLst>
      <p:ext uri="{BB962C8B-B14F-4D97-AF65-F5344CB8AC3E}">
        <p14:creationId xmlns:p14="http://schemas.microsoft.com/office/powerpoint/2010/main" val="28388860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Check boxes</a:t>
            </a:r>
          </a:p>
        </p:txBody>
      </p:sp>
      <p:pic>
        <p:nvPicPr>
          <p:cNvPr id="4" name="Content Placeholder 3"/>
          <p:cNvPicPr>
            <a:picLocks noGrp="1" noChangeAspect="1"/>
          </p:cNvPicPr>
          <p:nvPr>
            <p:ph idx="1"/>
          </p:nvPr>
        </p:nvPicPr>
        <p:blipFill>
          <a:blip r:embed="rId2"/>
          <a:stretch>
            <a:fillRect/>
          </a:stretch>
        </p:blipFill>
        <p:spPr>
          <a:xfrm>
            <a:off x="457200" y="1295400"/>
            <a:ext cx="4436068" cy="1752600"/>
          </a:xfrm>
          <a:prstGeom prst="rect">
            <a:avLst/>
          </a:prstGeom>
        </p:spPr>
      </p:pic>
      <p:pic>
        <p:nvPicPr>
          <p:cNvPr id="5" name="Picture 4"/>
          <p:cNvPicPr>
            <a:picLocks noChangeAspect="1"/>
          </p:cNvPicPr>
          <p:nvPr/>
        </p:nvPicPr>
        <p:blipFill>
          <a:blip r:embed="rId3"/>
          <a:stretch>
            <a:fillRect/>
          </a:stretch>
        </p:blipFill>
        <p:spPr>
          <a:xfrm>
            <a:off x="4893268" y="1200509"/>
            <a:ext cx="4168501" cy="2430991"/>
          </a:xfrm>
          <a:prstGeom prst="rect">
            <a:avLst/>
          </a:prstGeom>
        </p:spPr>
      </p:pic>
      <p:pic>
        <p:nvPicPr>
          <p:cNvPr id="6" name="Picture 5"/>
          <p:cNvPicPr>
            <a:picLocks noChangeAspect="1"/>
          </p:cNvPicPr>
          <p:nvPr/>
        </p:nvPicPr>
        <p:blipFill>
          <a:blip r:embed="rId4"/>
          <a:stretch>
            <a:fillRect/>
          </a:stretch>
        </p:blipFill>
        <p:spPr>
          <a:xfrm>
            <a:off x="1041400" y="4114800"/>
            <a:ext cx="7061200" cy="1524000"/>
          </a:xfrm>
          <a:prstGeom prst="rect">
            <a:avLst/>
          </a:prstGeom>
        </p:spPr>
      </p:pic>
    </p:spTree>
    <p:extLst>
      <p:ext uri="{BB962C8B-B14F-4D97-AF65-F5344CB8AC3E}">
        <p14:creationId xmlns:p14="http://schemas.microsoft.com/office/powerpoint/2010/main" val="1165538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boxes</a:t>
            </a:r>
          </a:p>
        </p:txBody>
      </p:sp>
      <p:pic>
        <p:nvPicPr>
          <p:cNvPr id="4" name="Content Placeholder 3"/>
          <p:cNvPicPr>
            <a:picLocks noGrp="1" noChangeAspect="1"/>
          </p:cNvPicPr>
          <p:nvPr>
            <p:ph idx="1"/>
          </p:nvPr>
        </p:nvPicPr>
        <p:blipFill>
          <a:blip r:embed="rId2"/>
          <a:stretch>
            <a:fillRect/>
          </a:stretch>
        </p:blipFill>
        <p:spPr>
          <a:xfrm>
            <a:off x="891221" y="1219200"/>
            <a:ext cx="7361558" cy="2941575"/>
          </a:xfrm>
          <a:prstGeom prst="rect">
            <a:avLst/>
          </a:prstGeom>
        </p:spPr>
      </p:pic>
    </p:spTree>
    <p:extLst>
      <p:ext uri="{BB962C8B-B14F-4D97-AF65-F5344CB8AC3E}">
        <p14:creationId xmlns:p14="http://schemas.microsoft.com/office/powerpoint/2010/main" val="19182891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049232" y="609600"/>
            <a:ext cx="7045536" cy="5933983"/>
          </a:xfrm>
          <a:prstGeom prst="rect">
            <a:avLst/>
          </a:prstGeom>
        </p:spPr>
      </p:pic>
    </p:spTree>
    <p:extLst>
      <p:ext uri="{BB962C8B-B14F-4D97-AF65-F5344CB8AC3E}">
        <p14:creationId xmlns:p14="http://schemas.microsoft.com/office/powerpoint/2010/main" val="31402122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Radio buttons</a:t>
            </a:r>
          </a:p>
        </p:txBody>
      </p:sp>
      <p:pic>
        <p:nvPicPr>
          <p:cNvPr id="4" name="Content Placeholder 3"/>
          <p:cNvPicPr>
            <a:picLocks noGrp="1" noChangeAspect="1"/>
          </p:cNvPicPr>
          <p:nvPr>
            <p:ph idx="1"/>
          </p:nvPr>
        </p:nvPicPr>
        <p:blipFill>
          <a:blip r:embed="rId2"/>
          <a:stretch>
            <a:fillRect/>
          </a:stretch>
        </p:blipFill>
        <p:spPr>
          <a:xfrm>
            <a:off x="1451262" y="1236453"/>
            <a:ext cx="6241475" cy="12954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8299" y="2667000"/>
            <a:ext cx="5867400" cy="3937591"/>
          </a:xfrm>
          <a:prstGeom prst="rect">
            <a:avLst/>
          </a:prstGeom>
        </p:spPr>
      </p:pic>
    </p:spTree>
    <p:extLst>
      <p:ext uri="{BB962C8B-B14F-4D97-AF65-F5344CB8AC3E}">
        <p14:creationId xmlns:p14="http://schemas.microsoft.com/office/powerpoint/2010/main" val="281911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Relative, Linear, and Grid Layout</a:t>
            </a:r>
          </a:p>
        </p:txBody>
      </p:sp>
      <p:sp>
        <p:nvSpPr>
          <p:cNvPr id="3" name="Content Placeholder 2"/>
          <p:cNvSpPr>
            <a:spLocks noGrp="1"/>
          </p:cNvSpPr>
          <p:nvPr>
            <p:ph idx="1"/>
          </p:nvPr>
        </p:nvSpPr>
        <p:spPr/>
        <p:txBody>
          <a:bodyPr/>
          <a:lstStyle/>
          <a:p>
            <a:r>
              <a:rPr lang="en-US" dirty="0"/>
              <a:t>Layouts come in several flavors, and each one has their own policy to follow. Here are three of the key ones:</a:t>
            </a:r>
          </a:p>
          <a:p>
            <a:r>
              <a:rPr lang="en-US" dirty="0"/>
              <a:t>A relative layout displays its views in relative positions</a:t>
            </a:r>
          </a:p>
          <a:p>
            <a:r>
              <a:rPr lang="en-US" dirty="0"/>
              <a:t>A linear layout displays views next to each other either vertically or horizontally</a:t>
            </a:r>
          </a:p>
          <a:p>
            <a:r>
              <a:rPr lang="en-US" dirty="0"/>
              <a:t>A grid layout divides the screen into a grid of rows, columns, and cells</a:t>
            </a:r>
          </a:p>
        </p:txBody>
      </p:sp>
    </p:spTree>
    <p:extLst>
      <p:ext uri="{BB962C8B-B14F-4D97-AF65-F5344CB8AC3E}">
        <p14:creationId xmlns:p14="http://schemas.microsoft.com/office/powerpoint/2010/main" val="18471617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237961" y="533400"/>
            <a:ext cx="6668078" cy="2141406"/>
          </a:xfrm>
          <a:prstGeom prst="rect">
            <a:avLst/>
          </a:prstGeom>
        </p:spPr>
      </p:pic>
      <p:pic>
        <p:nvPicPr>
          <p:cNvPr id="5" name="Picture 4"/>
          <p:cNvPicPr>
            <a:picLocks noChangeAspect="1"/>
          </p:cNvPicPr>
          <p:nvPr/>
        </p:nvPicPr>
        <p:blipFill>
          <a:blip r:embed="rId3"/>
          <a:stretch>
            <a:fillRect/>
          </a:stretch>
        </p:blipFill>
        <p:spPr>
          <a:xfrm>
            <a:off x="1143000" y="2971800"/>
            <a:ext cx="7283366" cy="3352800"/>
          </a:xfrm>
          <a:prstGeom prst="rect">
            <a:avLst/>
          </a:prstGeom>
        </p:spPr>
      </p:pic>
    </p:spTree>
    <p:extLst>
      <p:ext uri="{BB962C8B-B14F-4D97-AF65-F5344CB8AC3E}">
        <p14:creationId xmlns:p14="http://schemas.microsoft.com/office/powerpoint/2010/main" val="14430392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Spinner</a:t>
            </a:r>
          </a:p>
        </p:txBody>
      </p:sp>
      <p:pic>
        <p:nvPicPr>
          <p:cNvPr id="4" name="Content Placeholder 3"/>
          <p:cNvPicPr>
            <a:picLocks noGrp="1" noChangeAspect="1"/>
          </p:cNvPicPr>
          <p:nvPr>
            <p:ph idx="1"/>
          </p:nvPr>
        </p:nvPicPr>
        <p:blipFill>
          <a:blip r:embed="rId2"/>
          <a:stretch>
            <a:fillRect/>
          </a:stretch>
        </p:blipFill>
        <p:spPr>
          <a:xfrm>
            <a:off x="457199" y="1371600"/>
            <a:ext cx="4854685" cy="2743200"/>
          </a:xfrm>
          <a:prstGeom prst="rect">
            <a:avLst/>
          </a:prstGeom>
        </p:spPr>
      </p:pic>
      <p:pic>
        <p:nvPicPr>
          <p:cNvPr id="5" name="Picture 4"/>
          <p:cNvPicPr>
            <a:picLocks noChangeAspect="1"/>
          </p:cNvPicPr>
          <p:nvPr/>
        </p:nvPicPr>
        <p:blipFill>
          <a:blip r:embed="rId3"/>
          <a:stretch>
            <a:fillRect/>
          </a:stretch>
        </p:blipFill>
        <p:spPr>
          <a:xfrm>
            <a:off x="4343400" y="1690777"/>
            <a:ext cx="4579748" cy="1371600"/>
          </a:xfrm>
          <a:prstGeom prst="rect">
            <a:avLst/>
          </a:prstGeom>
        </p:spPr>
      </p:pic>
      <p:pic>
        <p:nvPicPr>
          <p:cNvPr id="6" name="Picture 5"/>
          <p:cNvPicPr>
            <a:picLocks noChangeAspect="1"/>
          </p:cNvPicPr>
          <p:nvPr/>
        </p:nvPicPr>
        <p:blipFill>
          <a:blip r:embed="rId4"/>
          <a:stretch>
            <a:fillRect/>
          </a:stretch>
        </p:blipFill>
        <p:spPr>
          <a:xfrm>
            <a:off x="4648200" y="3379403"/>
            <a:ext cx="4084741" cy="1775594"/>
          </a:xfrm>
          <a:prstGeom prst="rect">
            <a:avLst/>
          </a:prstGeom>
        </p:spPr>
      </p:pic>
      <p:pic>
        <p:nvPicPr>
          <p:cNvPr id="7" name="Picture 6"/>
          <p:cNvPicPr>
            <a:picLocks noChangeAspect="1"/>
          </p:cNvPicPr>
          <p:nvPr/>
        </p:nvPicPr>
        <p:blipFill>
          <a:blip r:embed="rId5"/>
          <a:stretch>
            <a:fillRect/>
          </a:stretch>
        </p:blipFill>
        <p:spPr>
          <a:xfrm>
            <a:off x="228600" y="5576977"/>
            <a:ext cx="6604754" cy="569682"/>
          </a:xfrm>
          <a:prstGeom prst="rect">
            <a:avLst/>
          </a:prstGeom>
        </p:spPr>
      </p:pic>
    </p:spTree>
    <p:extLst>
      <p:ext uri="{BB962C8B-B14F-4D97-AF65-F5344CB8AC3E}">
        <p14:creationId xmlns:p14="http://schemas.microsoft.com/office/powerpoint/2010/main" val="38540528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Image views</a:t>
            </a:r>
          </a:p>
        </p:txBody>
      </p:sp>
      <p:sp>
        <p:nvSpPr>
          <p:cNvPr id="3" name="Content Placeholder 2"/>
          <p:cNvSpPr>
            <a:spLocks noGrp="1"/>
          </p:cNvSpPr>
          <p:nvPr>
            <p:ph idx="1"/>
          </p:nvPr>
        </p:nvSpPr>
        <p:spPr/>
        <p:txBody>
          <a:bodyPr/>
          <a:lstStyle/>
          <a:p>
            <a:r>
              <a:rPr lang="en-US" dirty="0"/>
              <a:t>You use an image view to display an image</a:t>
            </a:r>
          </a:p>
          <a:p>
            <a:r>
              <a:rPr lang="en-US" dirty="0"/>
              <a:t>Add an image file to your project as a </a:t>
            </a:r>
            <a:r>
              <a:rPr lang="en-US" dirty="0" err="1"/>
              <a:t>drawable</a:t>
            </a:r>
            <a:r>
              <a:rPr lang="en-US" dirty="0"/>
              <a:t> resource. Under app/</a:t>
            </a:r>
            <a:r>
              <a:rPr lang="en-US" dirty="0" err="1"/>
              <a:t>src</a:t>
            </a:r>
            <a:r>
              <a:rPr lang="en-US" dirty="0"/>
              <a:t>/main/res folder in your project</a:t>
            </a:r>
          </a:p>
          <a:p>
            <a:r>
              <a:rPr lang="en-US" dirty="0"/>
              <a:t>You can use different image files depending on the screen density of the device. </a:t>
            </a:r>
          </a:p>
          <a:p>
            <a:endParaRPr lang="en-US" dirty="0"/>
          </a:p>
        </p:txBody>
      </p:sp>
      <p:pic>
        <p:nvPicPr>
          <p:cNvPr id="4" name="Picture 3"/>
          <p:cNvPicPr>
            <a:picLocks noChangeAspect="1"/>
          </p:cNvPicPr>
          <p:nvPr/>
        </p:nvPicPr>
        <p:blipFill>
          <a:blip r:embed="rId2"/>
          <a:stretch>
            <a:fillRect/>
          </a:stretch>
        </p:blipFill>
        <p:spPr>
          <a:xfrm>
            <a:off x="136775" y="3352800"/>
            <a:ext cx="8870449" cy="2674852"/>
          </a:xfrm>
          <a:prstGeom prst="rect">
            <a:avLst/>
          </a:prstGeom>
        </p:spPr>
      </p:pic>
    </p:spTree>
    <p:extLst>
      <p:ext uri="{BB962C8B-B14F-4D97-AF65-F5344CB8AC3E}">
        <p14:creationId xmlns:p14="http://schemas.microsoft.com/office/powerpoint/2010/main" val="37641995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views</a:t>
            </a:r>
          </a:p>
        </p:txBody>
      </p:sp>
      <p:pic>
        <p:nvPicPr>
          <p:cNvPr id="4" name="Content Placeholder 3"/>
          <p:cNvPicPr>
            <a:picLocks noGrp="1" noChangeAspect="1"/>
          </p:cNvPicPr>
          <p:nvPr>
            <p:ph idx="1"/>
          </p:nvPr>
        </p:nvPicPr>
        <p:blipFill>
          <a:blip r:embed="rId2"/>
          <a:stretch>
            <a:fillRect/>
          </a:stretch>
        </p:blipFill>
        <p:spPr>
          <a:xfrm>
            <a:off x="1786647" y="1584899"/>
            <a:ext cx="5570703" cy="1402202"/>
          </a:xfrm>
          <a:prstGeom prst="rect">
            <a:avLst/>
          </a:prstGeom>
        </p:spPr>
      </p:pic>
      <p:pic>
        <p:nvPicPr>
          <p:cNvPr id="5" name="Picture 4"/>
          <p:cNvPicPr>
            <a:picLocks noChangeAspect="1"/>
          </p:cNvPicPr>
          <p:nvPr/>
        </p:nvPicPr>
        <p:blipFill>
          <a:blip r:embed="rId3"/>
          <a:stretch>
            <a:fillRect/>
          </a:stretch>
        </p:blipFill>
        <p:spPr>
          <a:xfrm>
            <a:off x="1672338" y="3352800"/>
            <a:ext cx="5799323" cy="1417443"/>
          </a:xfrm>
          <a:prstGeom prst="rect">
            <a:avLst/>
          </a:prstGeom>
        </p:spPr>
      </p:pic>
    </p:spTree>
    <p:extLst>
      <p:ext uri="{BB962C8B-B14F-4D97-AF65-F5344CB8AC3E}">
        <p14:creationId xmlns:p14="http://schemas.microsoft.com/office/powerpoint/2010/main" val="10095957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Adding images to buttons</a:t>
            </a:r>
          </a:p>
        </p:txBody>
      </p:sp>
      <p:pic>
        <p:nvPicPr>
          <p:cNvPr id="4" name="Content Placeholder 3"/>
          <p:cNvPicPr>
            <a:picLocks noGrp="1" noChangeAspect="1"/>
          </p:cNvPicPr>
          <p:nvPr>
            <p:ph idx="1"/>
          </p:nvPr>
        </p:nvPicPr>
        <p:blipFill>
          <a:blip r:embed="rId2"/>
          <a:stretch>
            <a:fillRect/>
          </a:stretch>
        </p:blipFill>
        <p:spPr>
          <a:xfrm>
            <a:off x="868359" y="1219200"/>
            <a:ext cx="7407282" cy="1607959"/>
          </a:xfrm>
          <a:prstGeom prst="rect">
            <a:avLst/>
          </a:prstGeom>
        </p:spPr>
      </p:pic>
      <p:pic>
        <p:nvPicPr>
          <p:cNvPr id="5" name="Picture 4"/>
          <p:cNvPicPr>
            <a:picLocks noChangeAspect="1"/>
          </p:cNvPicPr>
          <p:nvPr/>
        </p:nvPicPr>
        <p:blipFill>
          <a:blip r:embed="rId3"/>
          <a:stretch>
            <a:fillRect/>
          </a:stretch>
        </p:blipFill>
        <p:spPr>
          <a:xfrm>
            <a:off x="1032203" y="2827099"/>
            <a:ext cx="7079593" cy="1371719"/>
          </a:xfrm>
          <a:prstGeom prst="rect">
            <a:avLst/>
          </a:prstGeom>
        </p:spPr>
      </p:pic>
      <p:pic>
        <p:nvPicPr>
          <p:cNvPr id="6" name="Picture 5"/>
          <p:cNvPicPr>
            <a:picLocks noChangeAspect="1"/>
          </p:cNvPicPr>
          <p:nvPr/>
        </p:nvPicPr>
        <p:blipFill>
          <a:blip r:embed="rId4"/>
          <a:stretch>
            <a:fillRect/>
          </a:stretch>
        </p:blipFill>
        <p:spPr>
          <a:xfrm>
            <a:off x="1218908" y="4303146"/>
            <a:ext cx="6706181" cy="1516511"/>
          </a:xfrm>
          <a:prstGeom prst="rect">
            <a:avLst/>
          </a:prstGeom>
        </p:spPr>
      </p:pic>
    </p:spTree>
    <p:extLst>
      <p:ext uri="{BB962C8B-B14F-4D97-AF65-F5344CB8AC3E}">
        <p14:creationId xmlns:p14="http://schemas.microsoft.com/office/powerpoint/2010/main" val="13278625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Image Button</a:t>
            </a:r>
          </a:p>
        </p:txBody>
      </p:sp>
      <p:sp>
        <p:nvSpPr>
          <p:cNvPr id="3" name="Content Placeholder 2"/>
          <p:cNvSpPr>
            <a:spLocks noGrp="1"/>
          </p:cNvSpPr>
          <p:nvPr>
            <p:ph idx="1"/>
          </p:nvPr>
        </p:nvSpPr>
        <p:spPr/>
        <p:txBody>
          <a:bodyPr/>
          <a:lstStyle/>
          <a:p>
            <a:r>
              <a:rPr lang="en-US" dirty="0"/>
              <a:t>An image button is just like a button, except it contains an image and no text.</a:t>
            </a:r>
          </a:p>
          <a:p>
            <a:endParaRPr lang="en-US" dirty="0"/>
          </a:p>
        </p:txBody>
      </p:sp>
      <p:pic>
        <p:nvPicPr>
          <p:cNvPr id="4" name="Picture 3"/>
          <p:cNvPicPr>
            <a:picLocks noChangeAspect="1"/>
          </p:cNvPicPr>
          <p:nvPr/>
        </p:nvPicPr>
        <p:blipFill>
          <a:blip r:embed="rId2"/>
          <a:stretch>
            <a:fillRect/>
          </a:stretch>
        </p:blipFill>
        <p:spPr>
          <a:xfrm>
            <a:off x="7315200" y="1905000"/>
            <a:ext cx="1577477" cy="1379340"/>
          </a:xfrm>
          <a:prstGeom prst="rect">
            <a:avLst/>
          </a:prstGeom>
        </p:spPr>
      </p:pic>
      <p:pic>
        <p:nvPicPr>
          <p:cNvPr id="5" name="Picture 4"/>
          <p:cNvPicPr>
            <a:picLocks noChangeAspect="1"/>
          </p:cNvPicPr>
          <p:nvPr/>
        </p:nvPicPr>
        <p:blipFill>
          <a:blip r:embed="rId3"/>
          <a:stretch>
            <a:fillRect/>
          </a:stretch>
        </p:blipFill>
        <p:spPr>
          <a:xfrm>
            <a:off x="2323905" y="2427340"/>
            <a:ext cx="4496190" cy="1539373"/>
          </a:xfrm>
          <a:prstGeom prst="rect">
            <a:avLst/>
          </a:prstGeom>
        </p:spPr>
      </p:pic>
      <p:pic>
        <p:nvPicPr>
          <p:cNvPr id="6" name="Picture 5"/>
          <p:cNvPicPr>
            <a:picLocks noChangeAspect="1"/>
          </p:cNvPicPr>
          <p:nvPr/>
        </p:nvPicPr>
        <p:blipFill>
          <a:blip r:embed="rId4"/>
          <a:stretch>
            <a:fillRect/>
          </a:stretch>
        </p:blipFill>
        <p:spPr>
          <a:xfrm>
            <a:off x="1485104" y="3973901"/>
            <a:ext cx="5860288" cy="2392887"/>
          </a:xfrm>
          <a:prstGeom prst="rect">
            <a:avLst/>
          </a:prstGeom>
        </p:spPr>
      </p:pic>
    </p:spTree>
    <p:extLst>
      <p:ext uri="{BB962C8B-B14F-4D97-AF65-F5344CB8AC3E}">
        <p14:creationId xmlns:p14="http://schemas.microsoft.com/office/powerpoint/2010/main" val="313880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Scroll views</a:t>
            </a:r>
          </a:p>
        </p:txBody>
      </p:sp>
      <p:sp>
        <p:nvSpPr>
          <p:cNvPr id="3" name="Content Placeholder 2"/>
          <p:cNvSpPr>
            <a:spLocks noGrp="1"/>
          </p:cNvSpPr>
          <p:nvPr>
            <p:ph idx="1"/>
          </p:nvPr>
        </p:nvSpPr>
        <p:spPr/>
        <p:txBody>
          <a:bodyPr>
            <a:normAutofit/>
          </a:bodyPr>
          <a:lstStyle/>
          <a:p>
            <a:r>
              <a:rPr lang="en-US" sz="1800" dirty="0"/>
              <a:t>Most layouts don’t come with scrollbars to allow you to scroll down the page</a:t>
            </a:r>
          </a:p>
          <a:p>
            <a:r>
              <a:rPr lang="en-US" sz="1800" dirty="0"/>
              <a:t>To add a vertical scrollbar to your layout, you surround your existing layout with a &lt;</a:t>
            </a:r>
            <a:r>
              <a:rPr lang="en-US" sz="1800" dirty="0" err="1"/>
              <a:t>ScrollView</a:t>
            </a:r>
            <a:r>
              <a:rPr lang="en-US" sz="1800" dirty="0"/>
              <a:t>&gt; element</a:t>
            </a:r>
          </a:p>
          <a:p>
            <a:r>
              <a:rPr lang="en-US" sz="1800" dirty="0"/>
              <a:t>To add a horizontal scrollbar to your layout, wrap your existing layout inside a &lt;</a:t>
            </a:r>
            <a:r>
              <a:rPr lang="en-US" sz="1800" dirty="0" err="1"/>
              <a:t>HorizontalScrollView</a:t>
            </a:r>
            <a:r>
              <a:rPr lang="en-US" sz="1800" dirty="0"/>
              <a:t>&gt; element instead</a:t>
            </a:r>
          </a:p>
          <a:p>
            <a:endParaRPr lang="en-US" sz="1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2945282"/>
            <a:ext cx="6019800" cy="3684118"/>
          </a:xfrm>
          <a:prstGeom prst="rect">
            <a:avLst/>
          </a:prstGeom>
        </p:spPr>
      </p:pic>
    </p:spTree>
    <p:extLst>
      <p:ext uri="{BB962C8B-B14F-4D97-AF65-F5344CB8AC3E}">
        <p14:creationId xmlns:p14="http://schemas.microsoft.com/office/powerpoint/2010/main" val="6034650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Toasts</a:t>
            </a:r>
          </a:p>
        </p:txBody>
      </p:sp>
      <p:sp>
        <p:nvSpPr>
          <p:cNvPr id="3" name="Content Placeholder 2"/>
          <p:cNvSpPr>
            <a:spLocks noGrp="1"/>
          </p:cNvSpPr>
          <p:nvPr>
            <p:ph idx="1"/>
          </p:nvPr>
        </p:nvSpPr>
        <p:spPr/>
        <p:txBody>
          <a:bodyPr/>
          <a:lstStyle/>
          <a:p>
            <a:r>
              <a:rPr lang="en-US" dirty="0"/>
              <a:t>A toast is a simple pop-up message you can display on the screen. </a:t>
            </a:r>
          </a:p>
          <a:p>
            <a:r>
              <a:rPr lang="en-US" dirty="0"/>
              <a:t>Toasts are purely informative, as the user can’t interact with them. </a:t>
            </a:r>
          </a:p>
          <a:p>
            <a:r>
              <a:rPr lang="en-US" dirty="0"/>
              <a:t>While a toast is displayed, the activity stays visible and interactive. </a:t>
            </a:r>
          </a:p>
          <a:p>
            <a:r>
              <a:rPr lang="en-US" dirty="0"/>
              <a:t>The toast automatically disappears when it times out</a:t>
            </a:r>
          </a:p>
        </p:txBody>
      </p:sp>
    </p:spTree>
    <p:extLst>
      <p:ext uri="{BB962C8B-B14F-4D97-AF65-F5344CB8AC3E}">
        <p14:creationId xmlns:p14="http://schemas.microsoft.com/office/powerpoint/2010/main" val="2187713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Toasts</a:t>
            </a:r>
          </a:p>
        </p:txBody>
      </p:sp>
      <p:pic>
        <p:nvPicPr>
          <p:cNvPr id="4" name="Content Placeholder 3"/>
          <p:cNvPicPr>
            <a:picLocks noGrp="1" noChangeAspect="1"/>
          </p:cNvPicPr>
          <p:nvPr>
            <p:ph idx="1"/>
          </p:nvPr>
        </p:nvPicPr>
        <p:blipFill>
          <a:blip r:embed="rId2"/>
          <a:stretch>
            <a:fillRect/>
          </a:stretch>
        </p:blipFill>
        <p:spPr>
          <a:xfrm>
            <a:off x="1421069" y="1371600"/>
            <a:ext cx="6301861" cy="5105400"/>
          </a:xfrm>
          <a:prstGeom prst="rect">
            <a:avLst/>
          </a:prstGeom>
        </p:spPr>
      </p:pic>
    </p:spTree>
    <p:extLst>
      <p:ext uri="{BB962C8B-B14F-4D97-AF65-F5344CB8AC3E}">
        <p14:creationId xmlns:p14="http://schemas.microsoft.com/office/powerpoint/2010/main" val="32023641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D78C9-B9FF-4D8C-9DCB-4154612B0895}"/>
              </a:ext>
            </a:extLst>
          </p:cNvPr>
          <p:cNvSpPr>
            <a:spLocks noGrp="1"/>
          </p:cNvSpPr>
          <p:nvPr>
            <p:ph type="title"/>
          </p:nvPr>
        </p:nvSpPr>
        <p:spPr/>
        <p:txBody>
          <a:bodyPr/>
          <a:lstStyle/>
          <a:p>
            <a:r>
              <a:rPr lang="en-US" dirty="0"/>
              <a:t>Constraint Layouts</a:t>
            </a:r>
          </a:p>
        </p:txBody>
      </p:sp>
      <p:sp>
        <p:nvSpPr>
          <p:cNvPr id="3" name="Content Placeholder 2">
            <a:extLst>
              <a:ext uri="{FF2B5EF4-FFF2-40B4-BE49-F238E27FC236}">
                <a16:creationId xmlns:a16="http://schemas.microsoft.com/office/drawing/2014/main" id="{BBFE679B-1CF0-4782-AE83-C7110D206D4A}"/>
              </a:ext>
            </a:extLst>
          </p:cNvPr>
          <p:cNvSpPr>
            <a:spLocks noGrp="1"/>
          </p:cNvSpPr>
          <p:nvPr>
            <p:ph idx="1"/>
          </p:nvPr>
        </p:nvSpPr>
        <p:spPr/>
        <p:txBody>
          <a:bodyPr/>
          <a:lstStyle/>
          <a:p>
            <a:r>
              <a:rPr lang="en-US" dirty="0"/>
              <a:t>When Android displays a layout on the device screen, it creates a hierarchy of views based on the layout components which helps it figure out where each view should be placed. </a:t>
            </a:r>
          </a:p>
          <a:p>
            <a:r>
              <a:rPr lang="en-US" dirty="0"/>
              <a:t>If the layout contains nested layouts, the hierarchy is more complex, and Android may need to make more than one pass through the hierarchy</a:t>
            </a:r>
          </a:p>
        </p:txBody>
      </p:sp>
      <p:pic>
        <p:nvPicPr>
          <p:cNvPr id="7" name="Picture 6">
            <a:extLst>
              <a:ext uri="{FF2B5EF4-FFF2-40B4-BE49-F238E27FC236}">
                <a16:creationId xmlns:a16="http://schemas.microsoft.com/office/drawing/2014/main" id="{76B56C4A-86AA-4FA8-B024-25634B2EAF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000" y="4114800"/>
            <a:ext cx="7366000" cy="2209800"/>
          </a:xfrm>
          <a:prstGeom prst="rect">
            <a:avLst/>
          </a:prstGeom>
        </p:spPr>
      </p:pic>
    </p:spTree>
    <p:extLst>
      <p:ext uri="{BB962C8B-B14F-4D97-AF65-F5344CB8AC3E}">
        <p14:creationId xmlns:p14="http://schemas.microsoft.com/office/powerpoint/2010/main" val="1005405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0" y="533400"/>
            <a:ext cx="3190875" cy="260985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6298" y="533400"/>
            <a:ext cx="3981450" cy="341947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367" y="3581400"/>
            <a:ext cx="3686175" cy="2647950"/>
          </a:xfrm>
          <a:prstGeom prst="rect">
            <a:avLst/>
          </a:prstGeom>
        </p:spPr>
      </p:pic>
    </p:spTree>
    <p:extLst>
      <p:ext uri="{BB962C8B-B14F-4D97-AF65-F5344CB8AC3E}">
        <p14:creationId xmlns:p14="http://schemas.microsoft.com/office/powerpoint/2010/main" val="16652637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81D08-D4E7-4366-AB54-0E3D264D8761}"/>
              </a:ext>
            </a:extLst>
          </p:cNvPr>
          <p:cNvSpPr>
            <a:spLocks noGrp="1"/>
          </p:cNvSpPr>
          <p:nvPr>
            <p:ph type="title"/>
          </p:nvPr>
        </p:nvSpPr>
        <p:spPr/>
        <p:txBody>
          <a:bodyPr/>
          <a:lstStyle/>
          <a:p>
            <a:r>
              <a:rPr lang="en-US" dirty="0"/>
              <a:t>Introducing the constraint layout</a:t>
            </a:r>
          </a:p>
        </p:txBody>
      </p:sp>
      <p:sp>
        <p:nvSpPr>
          <p:cNvPr id="3" name="Content Placeholder 2">
            <a:extLst>
              <a:ext uri="{FF2B5EF4-FFF2-40B4-BE49-F238E27FC236}">
                <a16:creationId xmlns:a16="http://schemas.microsoft.com/office/drawing/2014/main" id="{9CF5F686-F862-477D-8D2D-DFF07CD1DE47}"/>
              </a:ext>
            </a:extLst>
          </p:cNvPr>
          <p:cNvSpPr>
            <a:spLocks noGrp="1"/>
          </p:cNvSpPr>
          <p:nvPr>
            <p:ph idx="1"/>
          </p:nvPr>
        </p:nvSpPr>
        <p:spPr/>
        <p:txBody>
          <a:bodyPr/>
          <a:lstStyle/>
          <a:p>
            <a:r>
              <a:rPr lang="en-US" dirty="0"/>
              <a:t>This type of layout is more complex than a linear or frame layout, but it’s a lot more flexible. </a:t>
            </a:r>
          </a:p>
          <a:p>
            <a:r>
              <a:rPr lang="en-US" dirty="0"/>
              <a:t>It’s </a:t>
            </a:r>
            <a:r>
              <a:rPr lang="en-US" dirty="0" err="1"/>
              <a:t>als</a:t>
            </a:r>
            <a:r>
              <a:rPr lang="en-US" dirty="0"/>
              <a:t> much more efficient for complex UIs as it gives you a flatter view hierarchy, which means that Android has less processing to do at runtime.</a:t>
            </a:r>
          </a:p>
          <a:p>
            <a:r>
              <a:rPr lang="en-US" dirty="0"/>
              <a:t>To build constraint layouts using the visual tools, you need Android Studio 2.3 or above</a:t>
            </a:r>
          </a:p>
        </p:txBody>
      </p:sp>
    </p:spTree>
    <p:extLst>
      <p:ext uri="{BB962C8B-B14F-4D97-AF65-F5344CB8AC3E}">
        <p14:creationId xmlns:p14="http://schemas.microsoft.com/office/powerpoint/2010/main" val="26308693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C4AD3-5D59-48CA-89F9-C5DA32244F89}"/>
              </a:ext>
            </a:extLst>
          </p:cNvPr>
          <p:cNvSpPr>
            <a:spLocks noGrp="1"/>
          </p:cNvSpPr>
          <p:nvPr>
            <p:ph type="title"/>
          </p:nvPr>
        </p:nvSpPr>
        <p:spPr/>
        <p:txBody>
          <a:bodyPr/>
          <a:lstStyle/>
          <a:p>
            <a:r>
              <a:rPr lang="en-US" dirty="0"/>
              <a:t>You design constraint layouts VISUALLY</a:t>
            </a:r>
          </a:p>
        </p:txBody>
      </p:sp>
      <p:sp>
        <p:nvSpPr>
          <p:cNvPr id="3" name="Content Placeholder 2">
            <a:extLst>
              <a:ext uri="{FF2B5EF4-FFF2-40B4-BE49-F238E27FC236}">
                <a16:creationId xmlns:a16="http://schemas.microsoft.com/office/drawing/2014/main" id="{368DADBC-BC16-45A8-8815-DC5628514ECB}"/>
              </a:ext>
            </a:extLst>
          </p:cNvPr>
          <p:cNvSpPr>
            <a:spLocks noGrp="1"/>
          </p:cNvSpPr>
          <p:nvPr>
            <p:ph idx="1"/>
          </p:nvPr>
        </p:nvSpPr>
        <p:spPr/>
        <p:txBody>
          <a:bodyPr/>
          <a:lstStyle/>
          <a:p>
            <a:r>
              <a:rPr lang="en-US" dirty="0"/>
              <a:t>They’re specifically designed to work with Android Studio’s design editor. </a:t>
            </a:r>
          </a:p>
          <a:p>
            <a:r>
              <a:rPr lang="en-US" dirty="0"/>
              <a:t>You drag and drop GUI components onto the design editor’s blueprint tool, and give it instructions for how each view should be displayed.</a:t>
            </a:r>
          </a:p>
          <a:p>
            <a:endParaRPr lang="en-US" dirty="0"/>
          </a:p>
        </p:txBody>
      </p:sp>
      <p:pic>
        <p:nvPicPr>
          <p:cNvPr id="5" name="Picture 4">
            <a:extLst>
              <a:ext uri="{FF2B5EF4-FFF2-40B4-BE49-F238E27FC236}">
                <a16:creationId xmlns:a16="http://schemas.microsoft.com/office/drawing/2014/main" id="{F7577A13-1FD3-46A1-A9CC-DD4FBB72CF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9864" y="3429000"/>
            <a:ext cx="6664271" cy="3276600"/>
          </a:xfrm>
          <a:prstGeom prst="rect">
            <a:avLst/>
          </a:prstGeom>
        </p:spPr>
      </p:pic>
    </p:spTree>
    <p:extLst>
      <p:ext uri="{BB962C8B-B14F-4D97-AF65-F5344CB8AC3E}">
        <p14:creationId xmlns:p14="http://schemas.microsoft.com/office/powerpoint/2010/main" val="7323160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A0E7A-F33D-4C10-A6D8-5B03EB6C3ACE}"/>
              </a:ext>
            </a:extLst>
          </p:cNvPr>
          <p:cNvSpPr>
            <a:spLocks noGrp="1"/>
          </p:cNvSpPr>
          <p:nvPr>
            <p:ph type="title"/>
          </p:nvPr>
        </p:nvSpPr>
        <p:spPr/>
        <p:txBody>
          <a:bodyPr/>
          <a:lstStyle/>
          <a:p>
            <a:r>
              <a:rPr lang="en-US" dirty="0"/>
              <a:t>Use the blueprint tool</a:t>
            </a:r>
          </a:p>
        </p:txBody>
      </p:sp>
      <p:pic>
        <p:nvPicPr>
          <p:cNvPr id="5" name="Content Placeholder 4">
            <a:extLst>
              <a:ext uri="{FF2B5EF4-FFF2-40B4-BE49-F238E27FC236}">
                <a16:creationId xmlns:a16="http://schemas.microsoft.com/office/drawing/2014/main" id="{1825B774-675E-4684-97E7-4C7F85E879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3621" y="1219200"/>
            <a:ext cx="5770179" cy="5577840"/>
          </a:xfrm>
        </p:spPr>
      </p:pic>
    </p:spTree>
    <p:extLst>
      <p:ext uri="{BB962C8B-B14F-4D97-AF65-F5344CB8AC3E}">
        <p14:creationId xmlns:p14="http://schemas.microsoft.com/office/powerpoint/2010/main" val="36632373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C50C5-B342-4D55-AD8D-82C30F23CAC5}"/>
              </a:ext>
            </a:extLst>
          </p:cNvPr>
          <p:cNvSpPr>
            <a:spLocks noGrp="1"/>
          </p:cNvSpPr>
          <p:nvPr>
            <p:ph type="title"/>
          </p:nvPr>
        </p:nvSpPr>
        <p:spPr/>
        <p:txBody>
          <a:bodyPr/>
          <a:lstStyle/>
          <a:p>
            <a:r>
              <a:rPr lang="en-US" dirty="0"/>
              <a:t>Position views using constraints</a:t>
            </a:r>
          </a:p>
        </p:txBody>
      </p:sp>
      <p:sp>
        <p:nvSpPr>
          <p:cNvPr id="3" name="Content Placeholder 2">
            <a:extLst>
              <a:ext uri="{FF2B5EF4-FFF2-40B4-BE49-F238E27FC236}">
                <a16:creationId xmlns:a16="http://schemas.microsoft.com/office/drawing/2014/main" id="{0F3CC356-6D86-4A96-811D-724FDA8A7B51}"/>
              </a:ext>
            </a:extLst>
          </p:cNvPr>
          <p:cNvSpPr>
            <a:spLocks noGrp="1"/>
          </p:cNvSpPr>
          <p:nvPr>
            <p:ph idx="1"/>
          </p:nvPr>
        </p:nvSpPr>
        <p:spPr/>
        <p:txBody>
          <a:bodyPr/>
          <a:lstStyle/>
          <a:p>
            <a:r>
              <a:rPr lang="en-US" dirty="0"/>
              <a:t>You specify placement by defining constraints. </a:t>
            </a:r>
          </a:p>
          <a:p>
            <a:r>
              <a:rPr lang="en-US" dirty="0"/>
              <a:t>A constraint is a connection or attachment that tells the layout where the view should be positioned.</a:t>
            </a:r>
          </a:p>
          <a:p>
            <a:r>
              <a:rPr lang="en-US" dirty="0"/>
              <a:t>For example, you can use a constraint to attach a view to the start edge of the layout, or underneath another view.</a:t>
            </a:r>
          </a:p>
          <a:p>
            <a:r>
              <a:rPr lang="en-US" dirty="0"/>
              <a:t>Each view in a constraint layout must have at least two constraints — a horizontal constraint and a vertical one — in order to specify where it should be positioned</a:t>
            </a:r>
          </a:p>
        </p:txBody>
      </p:sp>
      <p:pic>
        <p:nvPicPr>
          <p:cNvPr id="5" name="Picture 4">
            <a:extLst>
              <a:ext uri="{FF2B5EF4-FFF2-40B4-BE49-F238E27FC236}">
                <a16:creationId xmlns:a16="http://schemas.microsoft.com/office/drawing/2014/main" id="{90540239-28C2-4953-AED7-6D16E16FE8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4800600"/>
            <a:ext cx="5329325" cy="1447800"/>
          </a:xfrm>
          <a:prstGeom prst="rect">
            <a:avLst/>
          </a:prstGeom>
        </p:spPr>
      </p:pic>
    </p:spTree>
    <p:extLst>
      <p:ext uri="{BB962C8B-B14F-4D97-AF65-F5344CB8AC3E}">
        <p14:creationId xmlns:p14="http://schemas.microsoft.com/office/powerpoint/2010/main" val="7204627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1DCEC-D638-480E-ABC0-5AD3D8AD8BEB}"/>
              </a:ext>
            </a:extLst>
          </p:cNvPr>
          <p:cNvSpPr>
            <a:spLocks noGrp="1"/>
          </p:cNvSpPr>
          <p:nvPr>
            <p:ph type="title"/>
          </p:nvPr>
        </p:nvSpPr>
        <p:spPr/>
        <p:txBody>
          <a:bodyPr/>
          <a:lstStyle/>
          <a:p>
            <a:r>
              <a:rPr lang="en-US" dirty="0"/>
              <a:t>Changing the view’s margins</a:t>
            </a:r>
          </a:p>
        </p:txBody>
      </p:sp>
      <p:pic>
        <p:nvPicPr>
          <p:cNvPr id="5" name="Content Placeholder 4">
            <a:extLst>
              <a:ext uri="{FF2B5EF4-FFF2-40B4-BE49-F238E27FC236}">
                <a16:creationId xmlns:a16="http://schemas.microsoft.com/office/drawing/2014/main" id="{44545314-282C-4F8B-8EDA-02078754BD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5725" y="1371600"/>
            <a:ext cx="6432550" cy="1543812"/>
          </a:xfrm>
        </p:spPr>
      </p:pic>
      <p:pic>
        <p:nvPicPr>
          <p:cNvPr id="7" name="Picture 6">
            <a:extLst>
              <a:ext uri="{FF2B5EF4-FFF2-40B4-BE49-F238E27FC236}">
                <a16:creationId xmlns:a16="http://schemas.microsoft.com/office/drawing/2014/main" id="{5BF4916F-2665-4988-A450-12FD827F8E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3048577"/>
            <a:ext cx="4117848" cy="3607442"/>
          </a:xfrm>
          <a:prstGeom prst="rect">
            <a:avLst/>
          </a:prstGeom>
        </p:spPr>
      </p:pic>
    </p:spTree>
    <p:extLst>
      <p:ext uri="{BB962C8B-B14F-4D97-AF65-F5344CB8AC3E}">
        <p14:creationId xmlns:p14="http://schemas.microsoft.com/office/powerpoint/2010/main" val="36754984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A46AD-600D-4C92-86D5-A11C6410F422}"/>
              </a:ext>
            </a:extLst>
          </p:cNvPr>
          <p:cNvSpPr>
            <a:spLocks noGrp="1"/>
          </p:cNvSpPr>
          <p:nvPr>
            <p:ph type="title"/>
          </p:nvPr>
        </p:nvSpPr>
        <p:spPr/>
        <p:txBody>
          <a:bodyPr/>
          <a:lstStyle/>
          <a:p>
            <a:r>
              <a:rPr lang="en-US" dirty="0"/>
              <a:t>How to center views</a:t>
            </a:r>
          </a:p>
        </p:txBody>
      </p:sp>
      <p:pic>
        <p:nvPicPr>
          <p:cNvPr id="5" name="Content Placeholder 4">
            <a:extLst>
              <a:ext uri="{FF2B5EF4-FFF2-40B4-BE49-F238E27FC236}">
                <a16:creationId xmlns:a16="http://schemas.microsoft.com/office/drawing/2014/main" id="{1AB7EB1A-3546-4374-859C-5B1030F6E5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3033" y="1371600"/>
            <a:ext cx="6717933" cy="1937004"/>
          </a:xfrm>
        </p:spPr>
      </p:pic>
      <p:pic>
        <p:nvPicPr>
          <p:cNvPr id="7" name="Picture 6">
            <a:extLst>
              <a:ext uri="{FF2B5EF4-FFF2-40B4-BE49-F238E27FC236}">
                <a16:creationId xmlns:a16="http://schemas.microsoft.com/office/drawing/2014/main" id="{E91AB992-1887-4106-A644-267385248E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3033" y="3733800"/>
            <a:ext cx="6947647" cy="2362200"/>
          </a:xfrm>
          <a:prstGeom prst="rect">
            <a:avLst/>
          </a:prstGeom>
        </p:spPr>
      </p:pic>
    </p:spTree>
    <p:extLst>
      <p:ext uri="{BB962C8B-B14F-4D97-AF65-F5344CB8AC3E}">
        <p14:creationId xmlns:p14="http://schemas.microsoft.com/office/powerpoint/2010/main" val="2473332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28CD9-FFBA-4212-A030-88AB587601C5}"/>
              </a:ext>
            </a:extLst>
          </p:cNvPr>
          <p:cNvSpPr>
            <a:spLocks noGrp="1"/>
          </p:cNvSpPr>
          <p:nvPr>
            <p:ph type="title"/>
          </p:nvPr>
        </p:nvSpPr>
        <p:spPr/>
        <p:txBody>
          <a:bodyPr/>
          <a:lstStyle/>
          <a:p>
            <a:r>
              <a:rPr lang="en-US" dirty="0"/>
              <a:t>How to change a view’s size</a:t>
            </a:r>
          </a:p>
        </p:txBody>
      </p:sp>
      <p:sp>
        <p:nvSpPr>
          <p:cNvPr id="3" name="Content Placeholder 2">
            <a:extLst>
              <a:ext uri="{FF2B5EF4-FFF2-40B4-BE49-F238E27FC236}">
                <a16:creationId xmlns:a16="http://schemas.microsoft.com/office/drawing/2014/main" id="{68A5674F-1AFA-44A6-A4FA-B7E41BA0AEF4}"/>
              </a:ext>
            </a:extLst>
          </p:cNvPr>
          <p:cNvSpPr>
            <a:spLocks noGrp="1"/>
          </p:cNvSpPr>
          <p:nvPr>
            <p:ph idx="1"/>
          </p:nvPr>
        </p:nvSpPr>
        <p:spPr/>
        <p:txBody>
          <a:bodyPr/>
          <a:lstStyle/>
          <a:p>
            <a:pPr marL="457200" indent="-457200">
              <a:buFont typeface="+mj-lt"/>
              <a:buAutoNum type="arabicPeriod"/>
            </a:pPr>
            <a:r>
              <a:rPr lang="en-US" dirty="0"/>
              <a:t>Make the view a fixed size</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r>
              <a:rPr lang="en-US" dirty="0"/>
              <a:t>Make it just big enough</a:t>
            </a:r>
          </a:p>
          <a:p>
            <a:pPr marL="0" indent="0">
              <a:buNone/>
            </a:pPr>
            <a:endParaRPr lang="en-US" dirty="0"/>
          </a:p>
        </p:txBody>
      </p:sp>
      <p:pic>
        <p:nvPicPr>
          <p:cNvPr id="5" name="Picture 4">
            <a:extLst>
              <a:ext uri="{FF2B5EF4-FFF2-40B4-BE49-F238E27FC236}">
                <a16:creationId xmlns:a16="http://schemas.microsoft.com/office/drawing/2014/main" id="{F364ED73-199E-494B-9C30-ECDEAAC447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3782" y="1981200"/>
            <a:ext cx="6816436" cy="1249680"/>
          </a:xfrm>
          <a:prstGeom prst="rect">
            <a:avLst/>
          </a:prstGeom>
        </p:spPr>
      </p:pic>
      <p:pic>
        <p:nvPicPr>
          <p:cNvPr id="6" name="Picture 5">
            <a:extLst>
              <a:ext uri="{FF2B5EF4-FFF2-40B4-BE49-F238E27FC236}">
                <a16:creationId xmlns:a16="http://schemas.microsoft.com/office/drawing/2014/main" id="{E3835383-AD4A-498B-B845-564C6E451492}"/>
              </a:ext>
            </a:extLst>
          </p:cNvPr>
          <p:cNvPicPr>
            <a:picLocks noChangeAspect="1"/>
          </p:cNvPicPr>
          <p:nvPr/>
        </p:nvPicPr>
        <p:blipFill>
          <a:blip r:embed="rId3"/>
          <a:stretch>
            <a:fillRect/>
          </a:stretch>
        </p:blipFill>
        <p:spPr>
          <a:xfrm>
            <a:off x="1714500" y="4267200"/>
            <a:ext cx="5715000" cy="1390650"/>
          </a:xfrm>
          <a:prstGeom prst="rect">
            <a:avLst/>
          </a:prstGeom>
        </p:spPr>
      </p:pic>
    </p:spTree>
    <p:extLst>
      <p:ext uri="{BB962C8B-B14F-4D97-AF65-F5344CB8AC3E}">
        <p14:creationId xmlns:p14="http://schemas.microsoft.com/office/powerpoint/2010/main" val="17833656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28CD9-FFBA-4212-A030-88AB587601C5}"/>
              </a:ext>
            </a:extLst>
          </p:cNvPr>
          <p:cNvSpPr>
            <a:spLocks noGrp="1"/>
          </p:cNvSpPr>
          <p:nvPr>
            <p:ph type="title"/>
          </p:nvPr>
        </p:nvSpPr>
        <p:spPr/>
        <p:txBody>
          <a:bodyPr/>
          <a:lstStyle/>
          <a:p>
            <a:r>
              <a:rPr lang="en-US" dirty="0"/>
              <a:t>How to change a view’s size</a:t>
            </a:r>
          </a:p>
        </p:txBody>
      </p:sp>
      <p:sp>
        <p:nvSpPr>
          <p:cNvPr id="3" name="Content Placeholder 2">
            <a:extLst>
              <a:ext uri="{FF2B5EF4-FFF2-40B4-BE49-F238E27FC236}">
                <a16:creationId xmlns:a16="http://schemas.microsoft.com/office/drawing/2014/main" id="{68A5674F-1AFA-44A6-A4FA-B7E41BA0AEF4}"/>
              </a:ext>
            </a:extLst>
          </p:cNvPr>
          <p:cNvSpPr>
            <a:spLocks noGrp="1"/>
          </p:cNvSpPr>
          <p:nvPr>
            <p:ph idx="1"/>
          </p:nvPr>
        </p:nvSpPr>
        <p:spPr/>
        <p:txBody>
          <a:bodyPr/>
          <a:lstStyle/>
          <a:p>
            <a:pPr marL="457200" indent="-457200">
              <a:buFont typeface="+mj-lt"/>
              <a:buAutoNum type="arabicPeriod" startAt="3"/>
            </a:pPr>
            <a:r>
              <a:rPr lang="en-US" dirty="0"/>
              <a:t>Match the view’s constraints</a:t>
            </a:r>
          </a:p>
          <a:p>
            <a:pPr marL="457200" indent="-457200">
              <a:buFont typeface="+mj-lt"/>
              <a:buAutoNum type="arabicPeriod" startAt="3"/>
            </a:pPr>
            <a:endParaRPr lang="en-US" dirty="0"/>
          </a:p>
          <a:p>
            <a:pPr marL="457200" indent="-457200">
              <a:buFont typeface="+mj-lt"/>
              <a:buAutoNum type="arabicPeriod" startAt="3"/>
            </a:pPr>
            <a:endParaRPr lang="en-US" dirty="0"/>
          </a:p>
          <a:p>
            <a:pPr marL="457200" indent="-457200">
              <a:buFont typeface="+mj-lt"/>
              <a:buAutoNum type="arabicPeriod" startAt="3"/>
            </a:pPr>
            <a:endParaRPr lang="en-US" dirty="0"/>
          </a:p>
          <a:p>
            <a:pPr marL="457200" indent="-457200">
              <a:buFont typeface="+mj-lt"/>
              <a:buAutoNum type="arabicPeriod" startAt="3"/>
            </a:pPr>
            <a:r>
              <a:rPr lang="en-US" dirty="0"/>
              <a:t>Specify the </a:t>
            </a:r>
            <a:r>
              <a:rPr lang="en-US" dirty="0" err="1"/>
              <a:t>width:height</a:t>
            </a:r>
            <a:r>
              <a:rPr lang="en-US" dirty="0"/>
              <a:t> ratio</a:t>
            </a:r>
          </a:p>
          <a:p>
            <a:pPr marL="457200" indent="-457200">
              <a:buFont typeface="+mj-lt"/>
              <a:buAutoNum type="arabicPeriod" startAt="3"/>
            </a:pPr>
            <a:endParaRPr lang="en-US" dirty="0"/>
          </a:p>
        </p:txBody>
      </p:sp>
      <p:pic>
        <p:nvPicPr>
          <p:cNvPr id="4" name="Picture 3">
            <a:extLst>
              <a:ext uri="{FF2B5EF4-FFF2-40B4-BE49-F238E27FC236}">
                <a16:creationId xmlns:a16="http://schemas.microsoft.com/office/drawing/2014/main" id="{4FAD98A3-D8AE-42D6-97F8-32E99F82B3CB}"/>
              </a:ext>
            </a:extLst>
          </p:cNvPr>
          <p:cNvPicPr>
            <a:picLocks noChangeAspect="1"/>
          </p:cNvPicPr>
          <p:nvPr/>
        </p:nvPicPr>
        <p:blipFill>
          <a:blip r:embed="rId2"/>
          <a:stretch>
            <a:fillRect/>
          </a:stretch>
        </p:blipFill>
        <p:spPr>
          <a:xfrm>
            <a:off x="1066800" y="1981200"/>
            <a:ext cx="7464490" cy="1219200"/>
          </a:xfrm>
          <a:prstGeom prst="rect">
            <a:avLst/>
          </a:prstGeom>
        </p:spPr>
      </p:pic>
      <p:pic>
        <p:nvPicPr>
          <p:cNvPr id="9" name="Picture 8">
            <a:extLst>
              <a:ext uri="{FF2B5EF4-FFF2-40B4-BE49-F238E27FC236}">
                <a16:creationId xmlns:a16="http://schemas.microsoft.com/office/drawing/2014/main" id="{871AE7D8-E18B-4A84-93FA-CF1C2592D2D7}"/>
              </a:ext>
            </a:extLst>
          </p:cNvPr>
          <p:cNvPicPr>
            <a:picLocks noChangeAspect="1"/>
          </p:cNvPicPr>
          <p:nvPr/>
        </p:nvPicPr>
        <p:blipFill>
          <a:blip r:embed="rId3"/>
          <a:stretch>
            <a:fillRect/>
          </a:stretch>
        </p:blipFill>
        <p:spPr>
          <a:xfrm>
            <a:off x="1295400" y="3886200"/>
            <a:ext cx="6528337" cy="2230515"/>
          </a:xfrm>
          <a:prstGeom prst="rect">
            <a:avLst/>
          </a:prstGeom>
        </p:spPr>
      </p:pic>
    </p:spTree>
    <p:extLst>
      <p:ext uri="{BB962C8B-B14F-4D97-AF65-F5344CB8AC3E}">
        <p14:creationId xmlns:p14="http://schemas.microsoft.com/office/powerpoint/2010/main" val="31031055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B3133-20EC-4229-8D62-832827F1FFB7}"/>
              </a:ext>
            </a:extLst>
          </p:cNvPr>
          <p:cNvSpPr>
            <a:spLocks noGrp="1"/>
          </p:cNvSpPr>
          <p:nvPr>
            <p:ph type="title"/>
          </p:nvPr>
        </p:nvSpPr>
        <p:spPr/>
        <p:txBody>
          <a:bodyPr/>
          <a:lstStyle/>
          <a:p>
            <a:r>
              <a:rPr lang="en-US" dirty="0"/>
              <a:t>How to align views</a:t>
            </a:r>
          </a:p>
        </p:txBody>
      </p:sp>
      <p:pic>
        <p:nvPicPr>
          <p:cNvPr id="4" name="Content Placeholder 3">
            <a:extLst>
              <a:ext uri="{FF2B5EF4-FFF2-40B4-BE49-F238E27FC236}">
                <a16:creationId xmlns:a16="http://schemas.microsoft.com/office/drawing/2014/main" id="{E3249DD7-0D99-4986-ADAF-2CB19DF5F569}"/>
              </a:ext>
            </a:extLst>
          </p:cNvPr>
          <p:cNvPicPr>
            <a:picLocks noGrp="1" noChangeAspect="1"/>
          </p:cNvPicPr>
          <p:nvPr>
            <p:ph idx="1"/>
          </p:nvPr>
        </p:nvPicPr>
        <p:blipFill>
          <a:blip r:embed="rId2"/>
          <a:stretch>
            <a:fillRect/>
          </a:stretch>
        </p:blipFill>
        <p:spPr>
          <a:xfrm>
            <a:off x="457200" y="1295400"/>
            <a:ext cx="5334000" cy="2542540"/>
          </a:xfrm>
          <a:prstGeom prst="rect">
            <a:avLst/>
          </a:prstGeom>
        </p:spPr>
      </p:pic>
      <p:pic>
        <p:nvPicPr>
          <p:cNvPr id="7" name="Picture 6">
            <a:extLst>
              <a:ext uri="{FF2B5EF4-FFF2-40B4-BE49-F238E27FC236}">
                <a16:creationId xmlns:a16="http://schemas.microsoft.com/office/drawing/2014/main" id="{A858022D-B59F-4256-AF16-FA3E4E7DC97D}"/>
              </a:ext>
            </a:extLst>
          </p:cNvPr>
          <p:cNvPicPr>
            <a:picLocks noChangeAspect="1"/>
          </p:cNvPicPr>
          <p:nvPr/>
        </p:nvPicPr>
        <p:blipFill>
          <a:blip r:embed="rId3"/>
          <a:stretch>
            <a:fillRect/>
          </a:stretch>
        </p:blipFill>
        <p:spPr>
          <a:xfrm>
            <a:off x="5943600" y="1676400"/>
            <a:ext cx="2962275" cy="1562100"/>
          </a:xfrm>
          <a:prstGeom prst="rect">
            <a:avLst/>
          </a:prstGeom>
        </p:spPr>
      </p:pic>
      <p:pic>
        <p:nvPicPr>
          <p:cNvPr id="8" name="Picture 7">
            <a:extLst>
              <a:ext uri="{FF2B5EF4-FFF2-40B4-BE49-F238E27FC236}">
                <a16:creationId xmlns:a16="http://schemas.microsoft.com/office/drawing/2014/main" id="{C4A56822-F29C-469E-A52E-B3278459A7BF}"/>
              </a:ext>
            </a:extLst>
          </p:cNvPr>
          <p:cNvPicPr>
            <a:picLocks noChangeAspect="1"/>
          </p:cNvPicPr>
          <p:nvPr/>
        </p:nvPicPr>
        <p:blipFill>
          <a:blip r:embed="rId4"/>
          <a:stretch>
            <a:fillRect/>
          </a:stretch>
        </p:blipFill>
        <p:spPr>
          <a:xfrm>
            <a:off x="1714500" y="4191000"/>
            <a:ext cx="5715000" cy="1866900"/>
          </a:xfrm>
          <a:prstGeom prst="rect">
            <a:avLst/>
          </a:prstGeom>
        </p:spPr>
      </p:pic>
    </p:spTree>
    <p:extLst>
      <p:ext uri="{BB962C8B-B14F-4D97-AF65-F5344CB8AC3E}">
        <p14:creationId xmlns:p14="http://schemas.microsoft.com/office/powerpoint/2010/main" val="7654497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774904" y="395587"/>
            <a:ext cx="5594191" cy="6436534"/>
          </a:xfrm>
          <a:prstGeom prst="rect">
            <a:avLst/>
          </a:prstGeom>
        </p:spPr>
      </p:pic>
    </p:spTree>
    <p:extLst>
      <p:ext uri="{BB962C8B-B14F-4D97-AF65-F5344CB8AC3E}">
        <p14:creationId xmlns:p14="http://schemas.microsoft.com/office/powerpoint/2010/main" val="3189463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RelativeLayout</a:t>
            </a:r>
            <a:r>
              <a:rPr lang="en-US" dirty="0"/>
              <a:t>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1524000"/>
            <a:ext cx="8780207" cy="1524000"/>
          </a:xfrm>
        </p:spPr>
      </p:pic>
      <p:sp>
        <p:nvSpPr>
          <p:cNvPr id="5" name="Rectangle 4"/>
          <p:cNvSpPr/>
          <p:nvPr/>
        </p:nvSpPr>
        <p:spPr>
          <a:xfrm>
            <a:off x="1219200" y="4038600"/>
            <a:ext cx="7162800" cy="1754326"/>
          </a:xfrm>
          <a:prstGeom prst="rect">
            <a:avLst/>
          </a:prstGeom>
        </p:spPr>
        <p:txBody>
          <a:bodyPr wrap="square">
            <a:spAutoFit/>
          </a:bodyPr>
          <a:lstStyle/>
          <a:p>
            <a:pPr algn="l"/>
            <a:r>
              <a:rPr lang="en-US" dirty="0">
                <a:solidFill>
                  <a:schemeClr val="tx1"/>
                </a:solidFill>
              </a:rPr>
              <a:t>What are density-independent pixels? </a:t>
            </a:r>
          </a:p>
          <a:p>
            <a:pPr algn="l"/>
            <a:r>
              <a:rPr lang="en-US" dirty="0">
                <a:solidFill>
                  <a:schemeClr val="tx1"/>
                </a:solidFill>
              </a:rPr>
              <a:t>Some devices create very sharp images by using very tiny pixels. Other devices are cheaper to produce because they have fewer, larger pixels</a:t>
            </a:r>
          </a:p>
        </p:txBody>
      </p:sp>
    </p:spTree>
    <p:extLst>
      <p:ext uri="{BB962C8B-B14F-4D97-AF65-F5344CB8AC3E}">
        <p14:creationId xmlns:p14="http://schemas.microsoft.com/office/powerpoint/2010/main" val="41594839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Next Lecture</a:t>
            </a:r>
          </a:p>
        </p:txBody>
      </p:sp>
      <p:sp>
        <p:nvSpPr>
          <p:cNvPr id="3" name="Content Placeholder 2"/>
          <p:cNvSpPr>
            <a:spLocks noGrp="1"/>
          </p:cNvSpPr>
          <p:nvPr>
            <p:ph idx="1"/>
          </p:nvPr>
        </p:nvSpPr>
        <p:spPr/>
        <p:txBody>
          <a:bodyPr/>
          <a:lstStyle/>
          <a:p>
            <a:r>
              <a:rPr lang="en-US" dirty="0"/>
              <a:t>Chapter 6: List views and adapters</a:t>
            </a:r>
          </a:p>
          <a:p>
            <a:endParaRPr lang="en-US" dirty="0"/>
          </a:p>
          <a:p>
            <a:endParaRPr lang="en-US" dirty="0"/>
          </a:p>
          <a:p>
            <a:endParaRPr lang="en-US" dirty="0"/>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padding</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1037" y="1219200"/>
            <a:ext cx="7781925" cy="245745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3962400"/>
            <a:ext cx="7791450" cy="1990725"/>
          </a:xfrm>
          <a:prstGeom prst="rect">
            <a:avLst/>
          </a:prstGeom>
        </p:spPr>
      </p:pic>
    </p:spTree>
    <p:extLst>
      <p:ext uri="{BB962C8B-B14F-4D97-AF65-F5344CB8AC3E}">
        <p14:creationId xmlns:p14="http://schemas.microsoft.com/office/powerpoint/2010/main" val="1464963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Positioning views relative to the parent layout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3875" y="2057400"/>
            <a:ext cx="8096250" cy="2095500"/>
          </a:xfrm>
        </p:spPr>
      </p:pic>
    </p:spTree>
    <p:extLst>
      <p:ext uri="{BB962C8B-B14F-4D97-AF65-F5344CB8AC3E}">
        <p14:creationId xmlns:p14="http://schemas.microsoft.com/office/powerpoint/2010/main" val="3731481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95400" y="533400"/>
            <a:ext cx="6172200" cy="6198890"/>
          </a:xfrm>
          <a:prstGeom prst="rect">
            <a:avLst/>
          </a:prstGeom>
        </p:spPr>
      </p:pic>
    </p:spTree>
    <p:extLst>
      <p:ext uri="{BB962C8B-B14F-4D97-AF65-F5344CB8AC3E}">
        <p14:creationId xmlns:p14="http://schemas.microsoft.com/office/powerpoint/2010/main" val="334408988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0.0&quot;&gt;&lt;object type=&quot;1&quot; unique_id=&quot;10001&quot;&gt;&lt;object type=&quot;2&quot; unique_id=&quot;12739&quot;&gt;&lt;object type=&quot;3&quot; unique_id=&quot;12740&quot;&gt;&lt;property id=&quot;20148&quot; value=&quot;5&quot;/&gt;&lt;property id=&quot;20300&quot; value=&quot;Slide 1 - &amp;quot;IT420: Mobile Application Development&amp;quot;&quot;/&gt;&lt;property id=&quot;20307&quot; value=&quot;256&quot;/&gt;&lt;/object&gt;&lt;object type=&quot;3&quot; unique_id=&quot;12741&quot;&gt;&lt;property id=&quot;20148&quot; value=&quot;5&quot;/&gt;&lt;property id=&quot;20300&quot; value=&quot;Slide 2 - &amp;quot;Lecturer Details&amp;quot;&quot;/&gt;&lt;property id=&quot;20307&quot; value=&quot;372&quot;/&gt;&lt;/object&gt;&lt;object type=&quot;3&quot; unique_id=&quot;12742&quot;&gt;&lt;property id=&quot;20148&quot; value=&quot;5&quot;/&gt;&lt;property id=&quot;20300&quot; value=&quot;Slide 3 - &amp;quot;Course Info&amp;quot;&quot;/&gt;&lt;property id=&quot;20307&quot; value=&quot;373&quot;/&gt;&lt;/object&gt;&lt;object type=&quot;3&quot; unique_id=&quot;12743&quot;&gt;&lt;property id=&quot;20148&quot; value=&quot;5&quot;/&gt;&lt;property id=&quot;20300&quot; value=&quot;Slide 4 - &amp;quot;NetBeans IDE&amp;quot;&quot;/&gt;&lt;property id=&quot;20307&quot; value=&quot;399&quot;/&gt;&lt;/object&gt;&lt;object type=&quot;3&quot; unique_id=&quot;12744&quot;&gt;&lt;property id=&quot;20148&quot; value=&quot;5&quot;/&gt;&lt;property id=&quot;20300&quot; value=&quot;Slide 5 - &amp;quot;Grading Policy&amp;quot;&quot;/&gt;&lt;property id=&quot;20307&quot; value=&quot;390&quot;/&gt;&lt;/object&gt;&lt;object type=&quot;3&quot; unique_id=&quot;12745&quot;&gt;&lt;property id=&quot;20148&quot; value=&quot;5&quot;/&gt;&lt;property id=&quot;20300&quot; value=&quot;Slide 6 - &amp;quot;Grading Rules&amp;quot;&quot;/&gt;&lt;property id=&quot;20307&quot; value=&quot;391&quot;/&gt;&lt;/object&gt;&lt;object type=&quot;3&quot; unique_id=&quot;12746&quot;&gt;&lt;property id=&quot;20148&quot; value=&quot;5&quot;/&gt;&lt;property id=&quot;20300&quot; value=&quot;Slide 7 - &amp;quot;Term Project&amp;quot;&quot;/&gt;&lt;property id=&quot;20307&quot; value=&quot;389&quot;/&gt;&lt;/object&gt;&lt;object type=&quot;3&quot; unique_id=&quot;12747&quot;&gt;&lt;property id=&quot;20148&quot; value=&quot;5&quot;/&gt;&lt;property id=&quot;20300&quot; value=&quot;Slide 8 - &amp;quot;What is Network Programming?&amp;quot;&quot;/&gt;&lt;property id=&quot;20307&quot; value=&quot;397&quot;/&gt;&lt;/object&gt;&lt;object type=&quot;3&quot; unique_id=&quot;12748&quot;&gt;&lt;property id=&quot;20148&quot; value=&quot;5&quot;/&gt;&lt;property id=&quot;20300&quot; value=&quot;Slide 9 - &amp;quot;The Key Players&amp;quot;&quot;/&gt;&lt;property id=&quot;20307&quot; value=&quot;398&quot;/&gt;&lt;/object&gt;&lt;object type=&quot;3&quot; unique_id=&quot;12749&quot;&gt;&lt;property id=&quot;20148&quot; value=&quot;5&quot;/&gt;&lt;property id=&quot;20300&quot; value=&quot;Slide 10 - &amp;quot;Course Objective&amp;quot;&quot;/&gt;&lt;property id=&quot;20307&quot; value=&quot;382&quot;/&gt;&lt;/object&gt;&lt;object type=&quot;3&quot; unique_id=&quot;12750&quot;&gt;&lt;property id=&quot;20148&quot; value=&quot;5&quot;/&gt;&lt;property id=&quot;20300&quot; value=&quot;Slide 11 - &amp;quot;Why Java ?&amp;quot;&quot;/&gt;&lt;property id=&quot;20307&quot; value=&quot;394&quot;/&gt;&lt;/object&gt;&lt;object type=&quot;3&quot; unique_id=&quot;12751&quot;&gt;&lt;property id=&quot;20148&quot; value=&quot;5&quot;/&gt;&lt;property id=&quot;20300&quot; value=&quot;Slide 12 - &amp;quot;Why Java ?&amp;quot;&quot;/&gt;&lt;property id=&quot;20307&quot; value=&quot;395&quot;/&gt;&lt;/object&gt;&lt;object type=&quot;3&quot; unique_id=&quot;12752&quot;&gt;&lt;property id=&quot;20148&quot; value=&quot;5&quot;/&gt;&lt;property id=&quot;20300&quot; value=&quot;Slide 13 - &amp;quot;Main Topics&amp;quot;&quot;/&gt;&lt;property id=&quot;20307&quot; value=&quot;388&quot;/&gt;&lt;/object&gt;&lt;object type=&quot;3&quot; unique_id=&quot;12753&quot;&gt;&lt;property id=&quot;20148&quot; value=&quot;5&quot;/&gt;&lt;property id=&quot;20300&quot; value=&quot;Slide 14 - &amp;quot;Java Background&amp;quot;&quot;/&gt;&lt;property id=&quot;20307&quot; value=&quot;392&quot;/&gt;&lt;/object&gt;&lt;object type=&quot;3&quot; unique_id=&quot;12754&quot;&gt;&lt;property id=&quot;20148&quot; value=&quot;5&quot;/&gt;&lt;property id=&quot;20300&quot; value=&quot;Slide 15 - &amp;quot;Computer Networks Background&amp;quot;&quot;/&gt;&lt;property id=&quot;20307&quot; value=&quot;396&quot;/&gt;&lt;/object&gt;&lt;object type=&quot;3&quot; unique_id=&quot;12755&quot;&gt;&lt;property id=&quot;20148&quot; value=&quot;5&quot;/&gt;&lt;property id=&quot;20300&quot; value=&quot;Slide 16 - &amp;quot;Next Lecture&amp;quot;&quot;/&gt;&lt;property id=&quot;20307&quot; value=&quot;384&quot;/&gt;&lt;/object&gt;&lt;/object&gt;&lt;object type=&quot;8&quot; unique_id=&quot;12773&quot;&gt;&lt;/object&gt;&lt;/object&gt;&lt;/database&gt;"/>
  <p:tag name="SECTOMILLISECCONVERTED"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Lecture1">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Lecture1</Template>
  <TotalTime>70841</TotalTime>
  <Words>1093</Words>
  <Application>Microsoft Office PowerPoint</Application>
  <PresentationFormat>On-screen Show (4:3)</PresentationFormat>
  <Paragraphs>127</Paragraphs>
  <Slides>60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60</vt:i4>
      </vt:variant>
    </vt:vector>
  </HeadingPairs>
  <TitlesOfParts>
    <vt:vector size="63" baseType="lpstr">
      <vt:lpstr>Arial</vt:lpstr>
      <vt:lpstr>Times New Roman</vt:lpstr>
      <vt:lpstr>Lecture1</vt:lpstr>
      <vt:lpstr>IT420: Selected Topics in IT Mobile Application Development</vt:lpstr>
      <vt:lpstr>Lecturer Details</vt:lpstr>
      <vt:lpstr>Introduction</vt:lpstr>
      <vt:lpstr>Relative, Linear, and Grid Layout</vt:lpstr>
      <vt:lpstr>`</vt:lpstr>
      <vt:lpstr>RelativeLayout </vt:lpstr>
      <vt:lpstr>Adding padding</vt:lpstr>
      <vt:lpstr>Positioning views relative to the parent layout</vt:lpstr>
      <vt:lpstr>PowerPoint Presentation</vt:lpstr>
      <vt:lpstr>Positioning views relative to other views</vt:lpstr>
      <vt:lpstr>PowerPoint Presentation</vt:lpstr>
      <vt:lpstr>Use margins to add distance between views</vt:lpstr>
      <vt:lpstr>Use margins to add distance between views</vt:lpstr>
      <vt:lpstr>LinearLayout </vt:lpstr>
      <vt:lpstr>PowerPoint Presentation</vt:lpstr>
      <vt:lpstr> Tweak your layouts appearance </vt:lpstr>
      <vt:lpstr>Adding weight to one view</vt:lpstr>
      <vt:lpstr>Adding weight to multiple views</vt:lpstr>
      <vt:lpstr>Using gravity</vt:lpstr>
      <vt:lpstr>Move the button to the right  with layout-gravity </vt:lpstr>
      <vt:lpstr>GridLayout </vt:lpstr>
      <vt:lpstr>Let’s create a new grid layout</vt:lpstr>
      <vt:lpstr>Let’s create a new grid layout</vt:lpstr>
      <vt:lpstr>PowerPoint Presentation</vt:lpstr>
      <vt:lpstr>PowerPoint Presentation</vt:lpstr>
      <vt:lpstr>GUI Components </vt:lpstr>
      <vt:lpstr>Layouts are a type of View called a ViewGroup </vt:lpstr>
      <vt:lpstr>Getting and setting view properties </vt:lpstr>
      <vt:lpstr>A layout is really a hierarchy of Views</vt:lpstr>
      <vt:lpstr> The most common GUI components</vt:lpstr>
      <vt:lpstr>Text view</vt:lpstr>
      <vt:lpstr>Edit Text</vt:lpstr>
      <vt:lpstr>Button</vt:lpstr>
      <vt:lpstr>Toggle button</vt:lpstr>
      <vt:lpstr>Switch</vt:lpstr>
      <vt:lpstr>Check boxes</vt:lpstr>
      <vt:lpstr>Check boxes</vt:lpstr>
      <vt:lpstr>PowerPoint Presentation</vt:lpstr>
      <vt:lpstr>Radio buttons</vt:lpstr>
      <vt:lpstr>PowerPoint Presentation</vt:lpstr>
      <vt:lpstr>Spinner</vt:lpstr>
      <vt:lpstr>Image views</vt:lpstr>
      <vt:lpstr>Image views</vt:lpstr>
      <vt:lpstr>Adding images to buttons</vt:lpstr>
      <vt:lpstr>Image Button</vt:lpstr>
      <vt:lpstr>Scroll views</vt:lpstr>
      <vt:lpstr>Toasts</vt:lpstr>
      <vt:lpstr>Toasts</vt:lpstr>
      <vt:lpstr>Constraint Layouts</vt:lpstr>
      <vt:lpstr>Introducing the constraint layout</vt:lpstr>
      <vt:lpstr>You design constraint layouts VISUALLY</vt:lpstr>
      <vt:lpstr>Use the blueprint tool</vt:lpstr>
      <vt:lpstr>Position views using constraints</vt:lpstr>
      <vt:lpstr>Changing the view’s margins</vt:lpstr>
      <vt:lpstr>How to center views</vt:lpstr>
      <vt:lpstr>How to change a view’s size</vt:lpstr>
      <vt:lpstr>How to change a view’s size</vt:lpstr>
      <vt:lpstr>How to align views</vt:lpstr>
      <vt:lpstr>PowerPoint Presentation</vt:lpstr>
      <vt:lpstr>Next Lecture</vt:lpstr>
    </vt:vector>
  </TitlesOfParts>
  <Company>St. Clair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dc:title>
  <dc:creator>tdame</dc:creator>
  <cp:lastModifiedBy>Dr. Walid Khedr</cp:lastModifiedBy>
  <cp:revision>2040</cp:revision>
  <dcterms:created xsi:type="dcterms:W3CDTF">2005-08-02T10:12:17Z</dcterms:created>
  <dcterms:modified xsi:type="dcterms:W3CDTF">2017-11-04T18:20:45Z</dcterms:modified>
</cp:coreProperties>
</file>